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31"/>
  </p:notesMasterIdLst>
  <p:handoutMasterIdLst>
    <p:handoutMasterId r:id="rId32"/>
  </p:handoutMasterIdLst>
  <p:sldIdLst>
    <p:sldId id="256" r:id="rId6"/>
    <p:sldId id="4567" r:id="rId7"/>
    <p:sldId id="4593" r:id="rId8"/>
    <p:sldId id="4568" r:id="rId9"/>
    <p:sldId id="4582" r:id="rId10"/>
    <p:sldId id="4583" r:id="rId11"/>
    <p:sldId id="4584" r:id="rId12"/>
    <p:sldId id="4569" r:id="rId13"/>
    <p:sldId id="4573" r:id="rId14"/>
    <p:sldId id="4574" r:id="rId15"/>
    <p:sldId id="4575" r:id="rId16"/>
    <p:sldId id="4576" r:id="rId17"/>
    <p:sldId id="4577" r:id="rId18"/>
    <p:sldId id="4578" r:id="rId19"/>
    <p:sldId id="4571" r:id="rId20"/>
    <p:sldId id="4589" r:id="rId21"/>
    <p:sldId id="4586" r:id="rId22"/>
    <p:sldId id="4572" r:id="rId23"/>
    <p:sldId id="4579" r:id="rId24"/>
    <p:sldId id="4581" r:id="rId25"/>
    <p:sldId id="4592" r:id="rId26"/>
    <p:sldId id="4580" r:id="rId27"/>
    <p:sldId id="4590" r:id="rId28"/>
    <p:sldId id="4591" r:id="rId29"/>
    <p:sldId id="4587" r:id="rId30"/>
  </p:sldIdLst>
  <p:sldSz cx="12192000" cy="6858000"/>
  <p:notesSz cx="67945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B9EC"/>
    <a:srgbClr val="404040"/>
    <a:srgbClr val="F97923"/>
    <a:srgbClr val="662985"/>
    <a:srgbClr val="1F8CCB"/>
    <a:srgbClr val="60C0EE"/>
    <a:srgbClr val="1D8CCB"/>
    <a:srgbClr val="505050"/>
    <a:srgbClr val="1D8DCB"/>
    <a:srgbClr val="00A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58" autoAdjust="0"/>
  </p:normalViewPr>
  <p:slideViewPr>
    <p:cSldViewPr snapToGrid="0">
      <p:cViewPr varScale="1">
        <p:scale>
          <a:sx n="84" d="100"/>
          <a:sy n="84" d="100"/>
        </p:scale>
        <p:origin x="186" y="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48645" y="0"/>
            <a:ext cx="2944283" cy="497020"/>
          </a:xfrm>
          <a:prstGeom prst="rect">
            <a:avLst/>
          </a:prstGeom>
        </p:spPr>
        <p:txBody>
          <a:bodyPr vert="horz" lIns="91294" tIns="45647" rIns="91294" bIns="45647" rtlCol="0"/>
          <a:lstStyle>
            <a:lvl1pPr algn="r">
              <a:defRPr sz="1200"/>
            </a:lvl1pPr>
          </a:lstStyle>
          <a:p>
            <a:fld id="{F42B11D3-A8A2-4C2E-AEEB-960BB62A3E66}" type="datetimeFigureOut">
              <a:rPr lang="en-GB" smtClean="0"/>
              <a:t>17/01/2020</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48645" y="9408981"/>
            <a:ext cx="2944283" cy="497019"/>
          </a:xfrm>
          <a:prstGeom prst="rect">
            <a:avLst/>
          </a:prstGeom>
        </p:spPr>
        <p:txBody>
          <a:bodyPr vert="horz" lIns="91294" tIns="45647" rIns="91294" bIns="45647"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p:cNvSpPr>
            <a:spLocks noGrp="1"/>
          </p:cNvSpPr>
          <p:nvPr>
            <p:ph type="dt" idx="1"/>
          </p:nvPr>
        </p:nvSpPr>
        <p:spPr>
          <a:xfrm>
            <a:off x="3848645" y="0"/>
            <a:ext cx="2944283" cy="497020"/>
          </a:xfrm>
          <a:prstGeom prst="rect">
            <a:avLst/>
          </a:prstGeom>
        </p:spPr>
        <p:txBody>
          <a:bodyPr vert="horz" lIns="91294" tIns="45647" rIns="91294" bIns="45647" rtlCol="0"/>
          <a:lstStyle>
            <a:lvl1pPr algn="r">
              <a:defRPr sz="1200"/>
            </a:lvl1pPr>
          </a:lstStyle>
          <a:p>
            <a:fld id="{BB70661A-32E3-470A-9060-BA731688644E}" type="datetimeFigureOut">
              <a:rPr lang="en-GB" smtClean="0"/>
              <a:t>17/01/2020</a:t>
            </a:fld>
            <a:endParaRPr lang="en-GB"/>
          </a:p>
        </p:txBody>
      </p:sp>
      <p:sp>
        <p:nvSpPr>
          <p:cNvPr id="4" name="Slide Image Placeholder 3"/>
          <p:cNvSpPr>
            <a:spLocks noGrp="1" noRot="1" noChangeAspect="1"/>
          </p:cNvSpPr>
          <p:nvPr>
            <p:ph type="sldImg" idx="2"/>
          </p:nvPr>
        </p:nvSpPr>
        <p:spPr>
          <a:xfrm>
            <a:off x="425450" y="1238250"/>
            <a:ext cx="5943600" cy="3343275"/>
          </a:xfrm>
          <a:prstGeom prst="rect">
            <a:avLst/>
          </a:prstGeom>
          <a:noFill/>
          <a:ln w="12700">
            <a:solidFill>
              <a:prstClr val="black"/>
            </a:solidFill>
          </a:ln>
        </p:spPr>
        <p:txBody>
          <a:bodyPr vert="horz" lIns="91294" tIns="45647" rIns="91294" bIns="45647" rtlCol="0" anchor="ctr"/>
          <a:lstStyle/>
          <a:p>
            <a:endParaRPr lang="en-GB"/>
          </a:p>
        </p:txBody>
      </p:sp>
      <p:sp>
        <p:nvSpPr>
          <p:cNvPr id="5" name="Notes Placeholder 4"/>
          <p:cNvSpPr>
            <a:spLocks noGrp="1"/>
          </p:cNvSpPr>
          <p:nvPr>
            <p:ph type="body" sz="quarter" idx="3"/>
          </p:nvPr>
        </p:nvSpPr>
        <p:spPr>
          <a:xfrm>
            <a:off x="679450" y="4767263"/>
            <a:ext cx="5435600" cy="3900488"/>
          </a:xfrm>
          <a:prstGeom prst="rect">
            <a:avLst/>
          </a:prstGeom>
        </p:spPr>
        <p:txBody>
          <a:bodyPr vert="horz" lIns="91294" tIns="45647" rIns="91294" bIns="4564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294" tIns="45647" rIns="91294" bIns="45647"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a:t>
            </a:fld>
            <a:endParaRPr lang="en-GB"/>
          </a:p>
        </p:txBody>
      </p:sp>
    </p:spTree>
    <p:extLst>
      <p:ext uri="{BB962C8B-B14F-4D97-AF65-F5344CB8AC3E}">
        <p14:creationId xmlns:p14="http://schemas.microsoft.com/office/powerpoint/2010/main" val="3115425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13</a:t>
            </a:fld>
            <a:endParaRPr lang="en-GB"/>
          </a:p>
        </p:txBody>
      </p:sp>
    </p:spTree>
    <p:extLst>
      <p:ext uri="{BB962C8B-B14F-4D97-AF65-F5344CB8AC3E}">
        <p14:creationId xmlns:p14="http://schemas.microsoft.com/office/powerpoint/2010/main" val="4268236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we’d got the functional design, we needed to look at the key elements required for a production solution – we need security to make sure we correctly handle secrets, we need telemetry and logging to see what’s going on and what happened, and we want alerting if something goes wrong.</a:t>
            </a:r>
          </a:p>
          <a:p>
            <a:r>
              <a:rPr lang="en-GB" dirty="0"/>
              <a:t>The customer already had Office 365, so we could use Teams as well as email for that alerting.</a:t>
            </a:r>
          </a:p>
          <a:p>
            <a:r>
              <a:rPr lang="en-GB" dirty="0"/>
              <a:t>Failed messages that exceeded the retry count in the core logic app got dropped into an error queue. Another function monitored that queue and triggered a logic app that would generate an email and a teams notification to alert the support team at the customer.</a:t>
            </a:r>
          </a:p>
        </p:txBody>
      </p:sp>
      <p:sp>
        <p:nvSpPr>
          <p:cNvPr id="4" name="Slide Number Placeholder 3"/>
          <p:cNvSpPr>
            <a:spLocks noGrp="1"/>
          </p:cNvSpPr>
          <p:nvPr>
            <p:ph type="sldNum" sz="quarter" idx="5"/>
          </p:nvPr>
        </p:nvSpPr>
        <p:spPr/>
        <p:txBody>
          <a:bodyPr/>
          <a:lstStyle/>
          <a:p>
            <a:fld id="{BBDB8743-16DD-4990-BEC8-25FDF1844EB0}" type="slidenum">
              <a:rPr lang="en-GB" smtClean="0"/>
              <a:t>14</a:t>
            </a:fld>
            <a:endParaRPr lang="en-GB"/>
          </a:p>
        </p:txBody>
      </p:sp>
    </p:spTree>
    <p:extLst>
      <p:ext uri="{BB962C8B-B14F-4D97-AF65-F5344CB8AC3E}">
        <p14:creationId xmlns:p14="http://schemas.microsoft.com/office/powerpoint/2010/main" val="797779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was to replace the integration solution used by an organisation acquired by our customer (who already had a cloud-first strategy).</a:t>
            </a:r>
          </a:p>
          <a:p>
            <a:r>
              <a:rPr lang="en-GB" dirty="0"/>
              <a:t>The original solution was mostly </a:t>
            </a:r>
            <a:r>
              <a:rPr lang="en-GB" dirty="0" err="1"/>
              <a:t>Mulesoft</a:t>
            </a:r>
            <a:r>
              <a:rPr lang="en-GB" dirty="0"/>
              <a:t> with a little bit of Biztalk. It was extremely expensive to run, support and maintain (seven figures for support on top of licensing each year).</a:t>
            </a:r>
          </a:p>
          <a:p>
            <a:endParaRPr lang="en-GB" dirty="0"/>
          </a:p>
          <a:p>
            <a:r>
              <a:rPr lang="en-GB" dirty="0"/>
              <a:t>Dealing with very old (and customised) EDIFACT data. (older than the standards included by default in the integration account – version 93) – the customer was using version 90.1 – an alpha version of the standard!</a:t>
            </a:r>
          </a:p>
          <a:p>
            <a:endParaRPr lang="en-GB" dirty="0"/>
          </a:p>
          <a:p>
            <a:r>
              <a:rPr lang="en-GB" dirty="0"/>
              <a:t>Our customer wanted to replace the existing system quickly – before the next licence renewal! But, we had to ensure like-for-like operation with all the end-suppliers, and no disruption during switchover – because disruption has a direct financial cost</a:t>
            </a:r>
          </a:p>
        </p:txBody>
      </p:sp>
      <p:sp>
        <p:nvSpPr>
          <p:cNvPr id="4" name="Slide Number Placeholder 3"/>
          <p:cNvSpPr>
            <a:spLocks noGrp="1"/>
          </p:cNvSpPr>
          <p:nvPr>
            <p:ph type="sldNum" sz="quarter" idx="5"/>
          </p:nvPr>
        </p:nvSpPr>
        <p:spPr/>
        <p:txBody>
          <a:bodyPr/>
          <a:lstStyle/>
          <a:p>
            <a:fld id="{BBDB8743-16DD-4990-BEC8-25FDF1844EB0}" type="slidenum">
              <a:rPr lang="en-GB" smtClean="0"/>
              <a:t>17</a:t>
            </a:fld>
            <a:endParaRPr lang="en-GB"/>
          </a:p>
        </p:txBody>
      </p:sp>
    </p:spTree>
    <p:extLst>
      <p:ext uri="{BB962C8B-B14F-4D97-AF65-F5344CB8AC3E}">
        <p14:creationId xmlns:p14="http://schemas.microsoft.com/office/powerpoint/2010/main" val="2685346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18</a:t>
            </a:fld>
            <a:endParaRPr lang="en-GB"/>
          </a:p>
        </p:txBody>
      </p:sp>
    </p:spTree>
    <p:extLst>
      <p:ext uri="{BB962C8B-B14F-4D97-AF65-F5344CB8AC3E}">
        <p14:creationId xmlns:p14="http://schemas.microsoft.com/office/powerpoint/2010/main" val="606849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GoAnywhere</a:t>
            </a:r>
            <a:r>
              <a:rPr lang="en-GB" dirty="0"/>
              <a:t> – Azure marketplace offering for FTP. Using azure storage was an easy way to give us resilience.</a:t>
            </a:r>
          </a:p>
          <a:p>
            <a:r>
              <a:rPr lang="en-GB" dirty="0"/>
              <a:t>Using azure storage gave us some interesting options for triggering our processing.</a:t>
            </a:r>
          </a:p>
          <a:p>
            <a:r>
              <a:rPr lang="en-GB" dirty="0"/>
              <a:t>Originally we looked at azure files as the storage, but the customer wanted push triggers rather than the polling we were working on (!) By switching to blob storage we could use Event Grid triggers (which had only just arrived in logic apps!)</a:t>
            </a:r>
          </a:p>
          <a:p>
            <a:endParaRPr lang="en-GB" dirty="0"/>
          </a:p>
          <a:p>
            <a:r>
              <a:rPr lang="en-GB" dirty="0"/>
              <a:t>The customer had Oracle DBs so we started with the on-premises data gateway with a plan to use the Oracle connector to interface with customer-written stored procedures.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1/17/2020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3768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Workflow Definition Language, the language of logic apps. Environment variables and configuration going from ARM to WFD is awful when it comes to escaping quotes. But we learned!</a:t>
            </a:r>
          </a:p>
          <a:p>
            <a:r>
              <a:rPr lang="en-GB" dirty="0"/>
              <a:t>When we started, documentation of </a:t>
            </a:r>
            <a:r>
              <a:rPr lang="en-GB" dirty="0" err="1"/>
              <a:t>deplying</a:t>
            </a:r>
            <a:r>
              <a:rPr lang="en-GB" dirty="0"/>
              <a:t> logic apps with ARM, and extracting those logic apps was poor.</a:t>
            </a:r>
          </a:p>
          <a:p>
            <a:r>
              <a:rPr lang="en-GB" dirty="0"/>
              <a:t>We used the Logic Apps Exporter (thankyou Jeff Hollan), then used a tool we wrote to deal with escaped quotes and getting the logic app into ARM.</a:t>
            </a:r>
          </a:p>
          <a:p>
            <a:endParaRPr lang="en-GB" dirty="0"/>
          </a:p>
          <a:p>
            <a:r>
              <a:rPr lang="en-GB" dirty="0"/>
              <a:t>Interesting problem: Another team used our FTP server for something else without consulting us. That, combined with a bug in their SSIS code meant runaway billing for a weekend. The package dropped a file into the ftp server for each customer, but the </a:t>
            </a:r>
            <a:r>
              <a:rPr lang="en-GB" dirty="0" err="1"/>
              <a:t>cleanup</a:t>
            </a:r>
            <a:r>
              <a:rPr lang="en-GB" dirty="0"/>
              <a:t> code to remove those files from the SSIS temp folder, so it processed all the old stuff each time new stuff arrived. This gave us an exponentially increasing number of files in Azure storage, each of which, at the time, triggered all of our integrations because we checked the blob path to see if we needed to process it as the first step.</a:t>
            </a:r>
          </a:p>
          <a:p>
            <a:r>
              <a:rPr lang="en-GB" dirty="0"/>
              <a:t>The solution to avoiding a repeat of that (apart from better testing by the other team!) was to use Advanced Event Filters. That allowed us to remove the first step from each of the logic apps and instead direct the event trigger directly to the right app.</a:t>
            </a:r>
            <a:br>
              <a:rPr lang="en-GB" dirty="0"/>
            </a:br>
            <a:r>
              <a:rPr lang="en-GB" dirty="0"/>
              <a:t>Note: The UI currently doesn’t let you configure those advanced filters in the logic app flowchart designer, but you can get at them through code view in the designer.</a:t>
            </a:r>
          </a:p>
          <a:p>
            <a:endParaRPr lang="en-GB" dirty="0"/>
          </a:p>
          <a:p>
            <a:r>
              <a:rPr lang="en-GB" dirty="0"/>
              <a:t>The next issue was large files. Logic apps, functions, integration accounts all have different limits on size and timeouts. Some of the suppliers sent through honking great files! (100s of megabyte excel spreadsheets and other files) The solution we ended up with to use an app services hosted API that called the integration account to get the XSLT need to run the transform and the </a:t>
            </a:r>
            <a:r>
              <a:rPr lang="en-GB" dirty="0" err="1"/>
              <a:t>.net</a:t>
            </a:r>
            <a:r>
              <a:rPr lang="en-GB" dirty="0"/>
              <a:t> assemblies, which we streamed into the web app and loaded via reflection to execute the transform using the system.xml namespace in a processing environment big enough and long-lived enough to do it!</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20</a:t>
            </a:fld>
            <a:endParaRPr lang="en-GB"/>
          </a:p>
        </p:txBody>
      </p:sp>
    </p:spTree>
    <p:extLst>
      <p:ext uri="{BB962C8B-B14F-4D97-AF65-F5344CB8AC3E}">
        <p14:creationId xmlns:p14="http://schemas.microsoft.com/office/powerpoint/2010/main" val="3467748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fine that connectors have rate limits, but we’re talking basic functionality missing from the connector. Can’t use functions in executed command (like Date()), can’t call stored procedures which have a return type, the CLOB data type just confuses logic apps. They’re useless.</a:t>
            </a:r>
          </a:p>
          <a:p>
            <a:endParaRPr lang="en-GB" dirty="0"/>
          </a:p>
          <a:p>
            <a:r>
              <a:rPr lang="en-GB" dirty="0"/>
              <a:t>Logic Apps use HTTP for internal stuff, like some of the Actions. Calling Integration Account is an HTTP action. Can exceed 120 second hard limit on big files. Blob storage action can’t read in files which exceed 50mb limit.</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Aside from that runaway  </a:t>
            </a:r>
            <a:r>
              <a:rPr lang="en-GB" dirty="0" err="1"/>
              <a:t>ssis</a:t>
            </a:r>
            <a:r>
              <a:rPr lang="en-GB" dirty="0"/>
              <a:t> process (which racked up about 5K in billing in 3 days). Forecasted billing for the year (from Jan go live) is around £4.5K, and we process £17m/week through just one of the integrations!</a:t>
            </a:r>
          </a:p>
          <a:p>
            <a:endParaRPr lang="en-GB" dirty="0"/>
          </a:p>
          <a:p>
            <a:endParaRPr lang="en-GB" dirty="0"/>
          </a:p>
          <a:p>
            <a:r>
              <a:rPr lang="en-GB" dirty="0"/>
              <a:t>It’s not just costs, it’s also noise. We’ve had one customer who just decided to start using their receive location for a specific file type to store images. The same images, twice a day. We don’t take images! Causes errors to be raised constantly which require defensive coding to handle people being STUPID.</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21</a:t>
            </a:fld>
            <a:endParaRPr lang="en-GB"/>
          </a:p>
        </p:txBody>
      </p:sp>
    </p:spTree>
    <p:extLst>
      <p:ext uri="{BB962C8B-B14F-4D97-AF65-F5344CB8AC3E}">
        <p14:creationId xmlns:p14="http://schemas.microsoft.com/office/powerpoint/2010/main" val="2582816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Even with multiple connectors and multiple data gateway hosts (four big servers in the end) we couldn’t get the throughput we needed and we just got connection timeouts.</a:t>
            </a:r>
          </a:p>
          <a:p>
            <a:endParaRPr lang="en-GB" dirty="0"/>
          </a:p>
          <a:p>
            <a:r>
              <a:rPr lang="en-GB" dirty="0"/>
              <a:t>It’s fine that connectors have rate limits, but we’re talking basic functionality missing from the connector. Can’t use functions in executed command (like Date()), can’t call stored procedures which have a return type, the CLOB data type just confuses logic apps. They’re useless.</a:t>
            </a:r>
          </a:p>
          <a:p>
            <a:endParaRPr lang="en-GB" dirty="0"/>
          </a:p>
          <a:p>
            <a:r>
              <a:rPr lang="en-GB" dirty="0"/>
              <a:t>Doesn’t support:</a:t>
            </a:r>
          </a:p>
          <a:p>
            <a:r>
              <a:rPr lang="en-GB" dirty="0"/>
              <a:t>Out parameters on SPROCS</a:t>
            </a:r>
          </a:p>
          <a:p>
            <a:r>
              <a:rPr lang="en-GB" dirty="0"/>
              <a:t>Custom queries</a:t>
            </a:r>
          </a:p>
          <a:p>
            <a:r>
              <a:rPr lang="en-GB" dirty="0"/>
              <a:t>Can’t call SPROCs that are in Oracle Packages (an organisational container) – it can’t even see them</a:t>
            </a:r>
          </a:p>
          <a:p>
            <a:r>
              <a:rPr lang="en-GB" dirty="0"/>
              <a:t>Support CLOB (character large object) datatype either as an input to a SPROC or output</a:t>
            </a:r>
          </a:p>
          <a:p>
            <a:r>
              <a:rPr lang="en-GB" dirty="0"/>
              <a:t>Functions (e.g. select where date = date(current)) – e.g. datetime(now) or datetime(now -2d)</a:t>
            </a:r>
          </a:p>
          <a:p>
            <a:endParaRPr lang="en-GB" dirty="0"/>
          </a:p>
          <a:p>
            <a:r>
              <a:rPr lang="en-GB" dirty="0"/>
              <a:t>It’s so crap we’ve pretty much managed to architect it out of the solution, and the customer never wants to hear of it again.</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22</a:t>
            </a:fld>
            <a:endParaRPr lang="en-GB"/>
          </a:p>
        </p:txBody>
      </p:sp>
    </p:spTree>
    <p:extLst>
      <p:ext uri="{BB962C8B-B14F-4D97-AF65-F5344CB8AC3E}">
        <p14:creationId xmlns:p14="http://schemas.microsoft.com/office/powerpoint/2010/main" val="2058192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promoted properties in App Insights from our logic and function apps so we can find the exact run that processed a given piece of data, should something go wrong.</a:t>
            </a:r>
          </a:p>
          <a:p>
            <a:endParaRPr lang="en-GB" dirty="0"/>
          </a:p>
          <a:p>
            <a:r>
              <a:rPr lang="en-GB" dirty="0"/>
              <a:t>Our retail customer project began in November 2018 and went live in January 2019 with the first two integrations. </a:t>
            </a:r>
            <a:r>
              <a:rPr lang="en-GB"/>
              <a:t>Since </a:t>
            </a:r>
            <a:r>
              <a:rPr lang="en-GB" dirty="0"/>
              <a:t>then we’ve done about one </a:t>
            </a:r>
            <a:r>
              <a:rPr lang="en-GB"/>
              <a:t>a month.</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1/17/2020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57740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a:t>
            </a:fld>
            <a:endParaRPr lang="en-GB"/>
          </a:p>
        </p:txBody>
      </p:sp>
    </p:spTree>
    <p:extLst>
      <p:ext uri="{BB962C8B-B14F-4D97-AF65-F5344CB8AC3E}">
        <p14:creationId xmlns:p14="http://schemas.microsoft.com/office/powerpoint/2010/main" val="3873708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Website hosted on a different cloud. The website/payment portal provider liaised with us to define the data contracts and then developed the system changes.</a:t>
            </a:r>
          </a:p>
          <a:p>
            <a:r>
              <a:rPr lang="en-GB" dirty="0"/>
              <a:t>Was to manage donations. Had two systems to do this – an on-prem CRM system; a cloud-hosted donations payment platform (the website).</a:t>
            </a:r>
          </a:p>
          <a:p>
            <a:r>
              <a:rPr lang="en-GB" dirty="0"/>
              <a:t>Originally had to manually key into CRM, then manually key into the payment system.</a:t>
            </a:r>
          </a:p>
          <a:p>
            <a:r>
              <a:rPr lang="en-GB" dirty="0"/>
              <a:t>A charity – so very sensitive to how much this would cost to develop, and then to operate. They’d had issues in the past so wanted to ensure that anything we developed could be taken to another supplier with no lock-in.</a:t>
            </a:r>
          </a:p>
          <a:p>
            <a:r>
              <a:rPr lang="en-GB" dirty="0"/>
              <a:t>Because this underpinned their income, reliability was essential. They’d had bad experiences with integration solutions in the past.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1/17/2020 9:01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88138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BDB8743-16DD-4990-BEC8-25FDF1844EB0}" type="slidenum">
              <a:rPr lang="en-GB" smtClean="0"/>
              <a:t>7</a:t>
            </a:fld>
            <a:endParaRPr lang="en-GB"/>
          </a:p>
        </p:txBody>
      </p:sp>
    </p:spTree>
    <p:extLst>
      <p:ext uri="{BB962C8B-B14F-4D97-AF65-F5344CB8AC3E}">
        <p14:creationId xmlns:p14="http://schemas.microsoft.com/office/powerpoint/2010/main" val="3874170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SSIS package can call a HTTP endpoint. This opened up some options to us. We prototyped this, then handed it off to the CRM supplier, who further developed it and assumed ownership. This provided a way to get data out of CRM that they were happy to support. The SSIS package would pull data out on a per customer basis.</a:t>
            </a:r>
          </a:p>
          <a:p>
            <a:r>
              <a:rPr lang="en-GB" dirty="0"/>
              <a:t>Because we need to be able to scale efficiently we use service bus to handle the inbound data. This was also influenced by problems the payment provider’s existing service had with reliability under load. They were working to improve this, but we took no chances. This meant we used the peek/lock pattern to make sure if we hit issues during processing messages would be returned to the queue – we only destroyed the message once the payment provider confirmed processing. </a:t>
            </a:r>
          </a:p>
        </p:txBody>
      </p:sp>
      <p:sp>
        <p:nvSpPr>
          <p:cNvPr id="4" name="Slide Number Placeholder 3"/>
          <p:cNvSpPr>
            <a:spLocks noGrp="1"/>
          </p:cNvSpPr>
          <p:nvPr>
            <p:ph type="sldNum" sz="quarter" idx="5"/>
          </p:nvPr>
        </p:nvSpPr>
        <p:spPr/>
        <p:txBody>
          <a:bodyPr/>
          <a:lstStyle/>
          <a:p>
            <a:fld id="{BBDB8743-16DD-4990-BEC8-25FDF1844EB0}" type="slidenum">
              <a:rPr lang="en-GB" smtClean="0"/>
              <a:t>8</a:t>
            </a:fld>
            <a:endParaRPr lang="en-GB"/>
          </a:p>
        </p:txBody>
      </p:sp>
    </p:spTree>
    <p:extLst>
      <p:ext uri="{BB962C8B-B14F-4D97-AF65-F5344CB8AC3E}">
        <p14:creationId xmlns:p14="http://schemas.microsoft.com/office/powerpoint/2010/main" val="258133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9</a:t>
            </a:fld>
            <a:endParaRPr lang="en-GB"/>
          </a:p>
        </p:txBody>
      </p:sp>
    </p:spTree>
    <p:extLst>
      <p:ext uri="{BB962C8B-B14F-4D97-AF65-F5344CB8AC3E}">
        <p14:creationId xmlns:p14="http://schemas.microsoft.com/office/powerpoint/2010/main" val="1218266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Ditch event grid because of cost. Use a logic app with a service bus binding. That does http polling of </a:t>
            </a:r>
            <a:r>
              <a:rPr lang="en-GB" dirty="0" err="1"/>
              <a:t>servicebus</a:t>
            </a:r>
            <a:r>
              <a:rPr lang="en-GB" dirty="0"/>
              <a:t>. That logic app would then call the payment provider web service. Nice thing – </a:t>
            </a:r>
            <a:r>
              <a:rPr lang="en-GB" dirty="0" err="1"/>
              <a:t>servicebus</a:t>
            </a:r>
            <a:r>
              <a:rPr lang="en-GB" dirty="0"/>
              <a:t> connector does peek/lock by default.</a:t>
            </a:r>
          </a:p>
          <a:p>
            <a:r>
              <a:rPr lang="en-GB" dirty="0"/>
              <a:t>Having got this design we started plugging numbers into the cost calculator to determine running costs.</a:t>
            </a:r>
          </a:p>
        </p:txBody>
      </p:sp>
      <p:sp>
        <p:nvSpPr>
          <p:cNvPr id="4" name="Slide Number Placeholder 3"/>
          <p:cNvSpPr>
            <a:spLocks noGrp="1"/>
          </p:cNvSpPr>
          <p:nvPr>
            <p:ph type="sldNum" sz="quarter" idx="5"/>
          </p:nvPr>
        </p:nvSpPr>
        <p:spPr/>
        <p:txBody>
          <a:bodyPr/>
          <a:lstStyle/>
          <a:p>
            <a:fld id="{BBDB8743-16DD-4990-BEC8-25FDF1844EB0}" type="slidenum">
              <a:rPr lang="en-GB" smtClean="0"/>
              <a:t>10</a:t>
            </a:fld>
            <a:endParaRPr lang="en-GB"/>
          </a:p>
        </p:txBody>
      </p:sp>
    </p:spTree>
    <p:extLst>
      <p:ext uri="{BB962C8B-B14F-4D97-AF65-F5344CB8AC3E}">
        <p14:creationId xmlns:p14="http://schemas.microsoft.com/office/powerpoint/2010/main" val="426609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11</a:t>
            </a:fld>
            <a:endParaRPr lang="en-GB"/>
          </a:p>
        </p:txBody>
      </p:sp>
    </p:spTree>
    <p:extLst>
      <p:ext uri="{BB962C8B-B14F-4D97-AF65-F5344CB8AC3E}">
        <p14:creationId xmlns:p14="http://schemas.microsoft.com/office/powerpoint/2010/main" val="1212034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the cost calculations of the last design we took a look at alternatives before showing the customer.</a:t>
            </a:r>
          </a:p>
          <a:p>
            <a:r>
              <a:rPr lang="en-GB" dirty="0"/>
              <a:t>By removing the service bus connector from the logic app we cut down the number of executions – you get charged when it’s polling, even there’s nothing on the queue. Each http poll is one execution.</a:t>
            </a:r>
          </a:p>
          <a:p>
            <a:r>
              <a:rPr lang="en-GB" dirty="0"/>
              <a:t>Enter azure functions. 1</a:t>
            </a:r>
            <a:r>
              <a:rPr lang="en-GB" baseline="30000" dirty="0"/>
              <a:t>st</a:t>
            </a:r>
            <a:r>
              <a:rPr lang="en-GB" dirty="0"/>
              <a:t> million executions a month are free. That works out about 1 execution every three seconds over a month. That’s pretty good for polling service bus! By using the function we could then trigger the logic app using an http binding, and only pay for it when we actually had work to process.</a:t>
            </a:r>
          </a:p>
        </p:txBody>
      </p:sp>
      <p:sp>
        <p:nvSpPr>
          <p:cNvPr id="4" name="Slide Number Placeholder 3"/>
          <p:cNvSpPr>
            <a:spLocks noGrp="1"/>
          </p:cNvSpPr>
          <p:nvPr>
            <p:ph type="sldNum" sz="quarter" idx="5"/>
          </p:nvPr>
        </p:nvSpPr>
        <p:spPr/>
        <p:txBody>
          <a:bodyPr/>
          <a:lstStyle/>
          <a:p>
            <a:fld id="{BBDB8743-16DD-4990-BEC8-25FDF1844EB0}" type="slidenum">
              <a:rPr lang="en-GB" smtClean="0"/>
              <a:t>12</a:t>
            </a:fld>
            <a:endParaRPr lang="en-GB"/>
          </a:p>
        </p:txBody>
      </p:sp>
    </p:spTree>
    <p:extLst>
      <p:ext uri="{BB962C8B-B14F-4D97-AF65-F5344CB8AC3E}">
        <p14:creationId xmlns:p14="http://schemas.microsoft.com/office/powerpoint/2010/main" val="1083789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Master" Target="../slideMasters/slideMaster1.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slideMaster" Target="../slideMasters/slideMaster1.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4.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sv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48.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1.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Master" Target="../slideMasters/slideMaster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Master" Target="../slideMasters/slideMaster1.xml"/><Relationship Id="rId4" Type="http://schemas.openxmlformats.org/officeDocument/2006/relationships/image" Target="../media/image7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4.png"/><Relationship Id="rId2" Type="http://schemas.openxmlformats.org/officeDocument/2006/relationships/image" Target="../media/image72.jpeg"/><Relationship Id="rId1" Type="http://schemas.openxmlformats.org/officeDocument/2006/relationships/slideMaster" Target="../slideMasters/slideMaster1.xml"/><Relationship Id="rId6" Type="http://schemas.openxmlformats.org/officeDocument/2006/relationships/image" Target="../media/image47.png"/><Relationship Id="rId5" Type="http://schemas.openxmlformats.org/officeDocument/2006/relationships/image" Target="../media/image57.png"/><Relationship Id="rId4" Type="http://schemas.openxmlformats.org/officeDocument/2006/relationships/image" Target="../media/image5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6.png"/><Relationship Id="rId2" Type="http://schemas.openxmlformats.org/officeDocument/2006/relationships/image" Target="../media/image72.jpeg"/><Relationship Id="rId1" Type="http://schemas.openxmlformats.org/officeDocument/2006/relationships/slideMaster" Target="../slideMasters/slideMaster1.xml"/><Relationship Id="rId6" Type="http://schemas.openxmlformats.org/officeDocument/2006/relationships/image" Target="../media/image74.png"/><Relationship Id="rId5" Type="http://schemas.openxmlformats.org/officeDocument/2006/relationships/image" Target="../media/image57.png"/><Relationship Id="rId4" Type="http://schemas.openxmlformats.org/officeDocument/2006/relationships/image" Target="../media/image51.png"/></Relationships>
</file>

<file path=ppt/slideLayouts/_rels/slideLayout53.xml.rels><?xml version="1.0" encoding="UTF-8" standalone="yes"?>
<Relationships xmlns="http://schemas.openxmlformats.org/package/2006/relationships"><Relationship Id="rId26" Type="http://schemas.openxmlformats.org/officeDocument/2006/relationships/image" Target="../media/image95.png"/><Relationship Id="rId21" Type="http://schemas.openxmlformats.org/officeDocument/2006/relationships/image" Target="../media/image90.png"/><Relationship Id="rId34" Type="http://schemas.openxmlformats.org/officeDocument/2006/relationships/image" Target="../media/image103.png"/><Relationship Id="rId42" Type="http://schemas.openxmlformats.org/officeDocument/2006/relationships/image" Target="../media/image111.png"/><Relationship Id="rId47" Type="http://schemas.openxmlformats.org/officeDocument/2006/relationships/image" Target="../media/image116.png"/><Relationship Id="rId50" Type="http://schemas.microsoft.com/office/2007/relationships/hdphoto" Target="../media/hdphoto6.wdp"/><Relationship Id="rId55" Type="http://schemas.openxmlformats.org/officeDocument/2006/relationships/image" Target="../media/image121.png"/><Relationship Id="rId63" Type="http://schemas.openxmlformats.org/officeDocument/2006/relationships/image" Target="../media/image127.png"/><Relationship Id="rId7" Type="http://schemas.openxmlformats.org/officeDocument/2006/relationships/image" Target="../media/image79.png"/><Relationship Id="rId2" Type="http://schemas.openxmlformats.org/officeDocument/2006/relationships/image" Target="../media/image75.png"/><Relationship Id="rId16" Type="http://schemas.openxmlformats.org/officeDocument/2006/relationships/image" Target="../media/image86.png"/><Relationship Id="rId29" Type="http://schemas.openxmlformats.org/officeDocument/2006/relationships/image" Target="../media/image98.png"/><Relationship Id="rId11" Type="http://schemas.openxmlformats.org/officeDocument/2006/relationships/image" Target="../media/image82.png"/><Relationship Id="rId24" Type="http://schemas.openxmlformats.org/officeDocument/2006/relationships/image" Target="../media/image93.png"/><Relationship Id="rId32" Type="http://schemas.openxmlformats.org/officeDocument/2006/relationships/image" Target="../media/image101.png"/><Relationship Id="rId37" Type="http://schemas.openxmlformats.org/officeDocument/2006/relationships/image" Target="../media/image106.png"/><Relationship Id="rId40" Type="http://schemas.openxmlformats.org/officeDocument/2006/relationships/image" Target="../media/image109.jpeg"/><Relationship Id="rId45" Type="http://schemas.openxmlformats.org/officeDocument/2006/relationships/image" Target="../media/image114.svg"/><Relationship Id="rId53" Type="http://schemas.microsoft.com/office/2007/relationships/hdphoto" Target="../media/hdphoto7.wdp"/><Relationship Id="rId58" Type="http://schemas.openxmlformats.org/officeDocument/2006/relationships/image" Target="../media/image124.png"/><Relationship Id="rId66" Type="http://schemas.microsoft.com/office/2007/relationships/hdphoto" Target="../media/hdphoto10.wdp"/><Relationship Id="rId5" Type="http://schemas.openxmlformats.org/officeDocument/2006/relationships/image" Target="../media/image77.jpg"/><Relationship Id="rId61" Type="http://schemas.microsoft.com/office/2007/relationships/hdphoto" Target="../media/hdphoto9.wdp"/><Relationship Id="rId19" Type="http://schemas.microsoft.com/office/2007/relationships/hdphoto" Target="../media/hdphoto4.wdp"/><Relationship Id="rId14" Type="http://schemas.microsoft.com/office/2007/relationships/hdphoto" Target="../media/hdphoto3.wdp"/><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4.svg"/><Relationship Id="rId43" Type="http://schemas.openxmlformats.org/officeDocument/2006/relationships/image" Target="../media/image112.jpeg"/><Relationship Id="rId48" Type="http://schemas.microsoft.com/office/2007/relationships/hdphoto" Target="../media/hdphoto5.wdp"/><Relationship Id="rId56" Type="http://schemas.openxmlformats.org/officeDocument/2006/relationships/image" Target="../media/image122.svg"/><Relationship Id="rId64" Type="http://schemas.openxmlformats.org/officeDocument/2006/relationships/image" Target="../media/image128.png"/><Relationship Id="rId8" Type="http://schemas.openxmlformats.org/officeDocument/2006/relationships/image" Target="../media/image80.png"/><Relationship Id="rId51" Type="http://schemas.openxmlformats.org/officeDocument/2006/relationships/image" Target="../media/image118.png"/><Relationship Id="rId3" Type="http://schemas.microsoft.com/office/2007/relationships/hdphoto" Target="../media/hdphoto1.wdp"/><Relationship Id="rId12" Type="http://schemas.openxmlformats.org/officeDocument/2006/relationships/image" Target="../media/image83.jpg"/><Relationship Id="rId17" Type="http://schemas.openxmlformats.org/officeDocument/2006/relationships/image" Target="../media/image87.svg"/><Relationship Id="rId25" Type="http://schemas.openxmlformats.org/officeDocument/2006/relationships/image" Target="../media/image94.jpeg"/><Relationship Id="rId33" Type="http://schemas.openxmlformats.org/officeDocument/2006/relationships/image" Target="../media/image102.png"/><Relationship Id="rId38" Type="http://schemas.openxmlformats.org/officeDocument/2006/relationships/image" Target="../media/image107.png"/><Relationship Id="rId46" Type="http://schemas.openxmlformats.org/officeDocument/2006/relationships/image" Target="../media/image115.png"/><Relationship Id="rId59" Type="http://schemas.microsoft.com/office/2007/relationships/hdphoto" Target="../media/hdphoto8.wdp"/><Relationship Id="rId20" Type="http://schemas.openxmlformats.org/officeDocument/2006/relationships/image" Target="../media/image89.png"/><Relationship Id="rId41" Type="http://schemas.openxmlformats.org/officeDocument/2006/relationships/image" Target="../media/image110.jpeg"/><Relationship Id="rId54" Type="http://schemas.openxmlformats.org/officeDocument/2006/relationships/image" Target="../media/image120.png"/><Relationship Id="rId62" Type="http://schemas.openxmlformats.org/officeDocument/2006/relationships/image" Target="../media/image126.jpg"/><Relationship Id="rId1" Type="http://schemas.openxmlformats.org/officeDocument/2006/relationships/slideMaster" Target="../slideMasters/slideMaster1.xml"/><Relationship Id="rId6" Type="http://schemas.openxmlformats.org/officeDocument/2006/relationships/image" Target="../media/image78.png"/><Relationship Id="rId15" Type="http://schemas.openxmlformats.org/officeDocument/2006/relationships/image" Target="../media/image85.jpe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5.png"/><Relationship Id="rId49" Type="http://schemas.openxmlformats.org/officeDocument/2006/relationships/image" Target="../media/image117.png"/><Relationship Id="rId57" Type="http://schemas.openxmlformats.org/officeDocument/2006/relationships/image" Target="../media/image123.png"/><Relationship Id="rId10" Type="http://schemas.openxmlformats.org/officeDocument/2006/relationships/image" Target="../media/image81.png"/><Relationship Id="rId31" Type="http://schemas.openxmlformats.org/officeDocument/2006/relationships/image" Target="../media/image100.png"/><Relationship Id="rId44" Type="http://schemas.openxmlformats.org/officeDocument/2006/relationships/image" Target="../media/image113.png"/><Relationship Id="rId52" Type="http://schemas.openxmlformats.org/officeDocument/2006/relationships/image" Target="../media/image119.png"/><Relationship Id="rId60" Type="http://schemas.openxmlformats.org/officeDocument/2006/relationships/image" Target="../media/image125.png"/><Relationship Id="rId65" Type="http://schemas.openxmlformats.org/officeDocument/2006/relationships/image" Target="../media/image129.png"/><Relationship Id="rId4" Type="http://schemas.openxmlformats.org/officeDocument/2006/relationships/image" Target="../media/image76.png"/><Relationship Id="rId9" Type="http://schemas.microsoft.com/office/2007/relationships/hdphoto" Target="../media/hdphoto2.wdp"/><Relationship Id="rId13" Type="http://schemas.openxmlformats.org/officeDocument/2006/relationships/image" Target="../media/image84.png"/><Relationship Id="rId18" Type="http://schemas.openxmlformats.org/officeDocument/2006/relationships/image" Target="../media/image88.png"/><Relationship Id="rId39" Type="http://schemas.openxmlformats.org/officeDocument/2006/relationships/image" Target="../media/image108.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64.png"/><Relationship Id="rId1" Type="http://schemas.openxmlformats.org/officeDocument/2006/relationships/slideMaster" Target="../slideMasters/slideMaster1.xml"/><Relationship Id="rId6" Type="http://schemas.openxmlformats.org/officeDocument/2006/relationships/image" Target="../media/image133.png"/><Relationship Id="rId11" Type="http://schemas.openxmlformats.org/officeDocument/2006/relationships/image" Target="../media/image46.png"/><Relationship Id="rId5" Type="http://schemas.openxmlformats.org/officeDocument/2006/relationships/image" Target="../media/image132.png"/><Relationship Id="rId10" Type="http://schemas.openxmlformats.org/officeDocument/2006/relationships/image" Target="../media/image136.jpeg"/><Relationship Id="rId4" Type="http://schemas.openxmlformats.org/officeDocument/2006/relationships/image" Target="../media/image131.png"/><Relationship Id="rId9" Type="http://schemas.openxmlformats.org/officeDocument/2006/relationships/image" Target="../media/image4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132.png"/><Relationship Id="rId4" Type="http://schemas.openxmlformats.org/officeDocument/2006/relationships/image" Target="../media/image139.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2.png"/><Relationship Id="rId2" Type="http://schemas.openxmlformats.org/officeDocument/2006/relationships/image" Target="../media/image130.png"/><Relationship Id="rId16" Type="http://schemas.openxmlformats.org/officeDocument/2006/relationships/image" Target="../media/image136.jpeg"/><Relationship Id="rId1" Type="http://schemas.openxmlformats.org/officeDocument/2006/relationships/slideMaster" Target="../slideMasters/slideMaster1.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1.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74.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0.png"/><Relationship Id="rId7" Type="http://schemas.openxmlformats.org/officeDocument/2006/relationships/image" Target="../media/image51.png"/><Relationship Id="rId2" Type="http://schemas.openxmlformats.org/officeDocument/2006/relationships/image" Target="../media/image153.png"/><Relationship Id="rId1" Type="http://schemas.openxmlformats.org/officeDocument/2006/relationships/slideMaster" Target="../slideMasters/slideMaster1.xml"/><Relationship Id="rId6" Type="http://schemas.openxmlformats.org/officeDocument/2006/relationships/image" Target="../media/image136.jpeg"/><Relationship Id="rId5" Type="http://schemas.openxmlformats.org/officeDocument/2006/relationships/image" Target="../media/image134.png"/><Relationship Id="rId4"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56.png"/><Relationship Id="rId7" Type="http://schemas.openxmlformats.org/officeDocument/2006/relationships/image" Target="../media/image158.png"/><Relationship Id="rId2" Type="http://schemas.openxmlformats.org/officeDocument/2006/relationships/image" Target="../media/image155.png"/><Relationship Id="rId1" Type="http://schemas.openxmlformats.org/officeDocument/2006/relationships/slideMaster" Target="../slideMasters/slideMaster1.xml"/><Relationship Id="rId6" Type="http://schemas.openxmlformats.org/officeDocument/2006/relationships/image" Target="../media/image157.png"/><Relationship Id="rId5" Type="http://schemas.openxmlformats.org/officeDocument/2006/relationships/image" Target="../media/image130.png"/><Relationship Id="rId10" Type="http://schemas.openxmlformats.org/officeDocument/2006/relationships/image" Target="../media/image159.png"/><Relationship Id="rId4" Type="http://schemas.openxmlformats.org/officeDocument/2006/relationships/image" Target="../media/image64.png"/><Relationship Id="rId9" Type="http://schemas.openxmlformats.org/officeDocument/2006/relationships/image" Target="../media/image13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0.png"/><Relationship Id="rId1" Type="http://schemas.openxmlformats.org/officeDocument/2006/relationships/slideMaster" Target="../slideMasters/slideMaster1.xml"/><Relationship Id="rId5" Type="http://schemas.openxmlformats.org/officeDocument/2006/relationships/image" Target="../media/image43.png"/><Relationship Id="rId4" Type="http://schemas.openxmlformats.org/officeDocument/2006/relationships/image" Target="../media/image136.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3.png"/><Relationship Id="rId7" Type="http://schemas.openxmlformats.org/officeDocument/2006/relationships/image" Target="../media/image166.jpeg"/><Relationship Id="rId2" Type="http://schemas.openxmlformats.org/officeDocument/2006/relationships/image" Target="../media/image162.png"/><Relationship Id="rId1" Type="http://schemas.openxmlformats.org/officeDocument/2006/relationships/slideMaster" Target="../slideMasters/slideMaster1.xml"/><Relationship Id="rId6" Type="http://schemas.openxmlformats.org/officeDocument/2006/relationships/image" Target="../media/image165.png"/><Relationship Id="rId11" Type="http://schemas.openxmlformats.org/officeDocument/2006/relationships/image" Target="../media/image169.png"/><Relationship Id="rId5" Type="http://schemas.openxmlformats.org/officeDocument/2006/relationships/image" Target="../media/image61.png"/><Relationship Id="rId10" Type="http://schemas.openxmlformats.org/officeDocument/2006/relationships/image" Target="../media/image4.png"/><Relationship Id="rId4" Type="http://schemas.openxmlformats.org/officeDocument/2006/relationships/image" Target="../media/image164.png"/><Relationship Id="rId9" Type="http://schemas.openxmlformats.org/officeDocument/2006/relationships/image" Target="../media/image168.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170.png"/><Relationship Id="rId2" Type="http://schemas.openxmlformats.org/officeDocument/2006/relationships/image" Target="../media/image168.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168.png"/><Relationship Id="rId1" Type="http://schemas.openxmlformats.org/officeDocument/2006/relationships/slideMaster" Target="../slideMasters/slideMaster1.xml"/><Relationship Id="rId6" Type="http://schemas.openxmlformats.org/officeDocument/2006/relationships/image" Target="../media/image170.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7EDE2B-565A-477A-880F-2C2EF37906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960AF94-BC7F-4063-B1D8-59DE2AE647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28" name="Title 1">
            <a:extLst>
              <a:ext uri="{FF2B5EF4-FFF2-40B4-BE49-F238E27FC236}">
                <a16:creationId xmlns:a16="http://schemas.microsoft.com/office/drawing/2014/main" id="{70C2F7DD-D391-427D-B821-BBA413997F94}"/>
              </a:ext>
            </a:extLst>
          </p:cNvPr>
          <p:cNvSpPr>
            <a:spLocks noGrp="1"/>
          </p:cNvSpPr>
          <p:nvPr>
            <p:ph type="title"/>
          </p:nvPr>
        </p:nvSpPr>
        <p:spPr>
          <a:xfrm>
            <a:off x="806335" y="3028394"/>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9" name="Text Placeholder 2">
            <a:extLst>
              <a:ext uri="{FF2B5EF4-FFF2-40B4-BE49-F238E27FC236}">
                <a16:creationId xmlns:a16="http://schemas.microsoft.com/office/drawing/2014/main" id="{3D8FDBB0-42CF-4A4B-9980-8E68B4AF3C53}"/>
              </a:ext>
            </a:extLst>
          </p:cNvPr>
          <p:cNvSpPr>
            <a:spLocks noGrp="1"/>
          </p:cNvSpPr>
          <p:nvPr>
            <p:ph type="body" idx="1" hasCustomPrompt="1"/>
          </p:nvPr>
        </p:nvSpPr>
        <p:spPr>
          <a:xfrm>
            <a:off x="806335" y="4370831"/>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0800901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 Custom Dev">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16B523-DE76-467D-93FE-2B3FA9E3B84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 doll, table, food&#10;&#10;Description automatically generated">
            <a:extLst>
              <a:ext uri="{FF2B5EF4-FFF2-40B4-BE49-F238E27FC236}">
                <a16:creationId xmlns:a16="http://schemas.microsoft.com/office/drawing/2014/main" id="{BF547BFA-0826-4869-9318-C60BBA3E3D9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64824" y="1064029"/>
            <a:ext cx="4500202" cy="653206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50C93F1-0AB8-451B-B3D0-19AA30BB224E}"/>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0" name="Text Placeholder 2">
            <a:extLst>
              <a:ext uri="{FF2B5EF4-FFF2-40B4-BE49-F238E27FC236}">
                <a16:creationId xmlns:a16="http://schemas.microsoft.com/office/drawing/2014/main" id="{CC10008D-89BF-4479-A936-288E332EE7E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6126730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 Health Chec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C9F3A-D356-477B-8C63-C7CFDE1EAF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cake, indoor, table&#10;&#10;Description generated with very high confidence">
            <a:extLst>
              <a:ext uri="{FF2B5EF4-FFF2-40B4-BE49-F238E27FC236}">
                <a16:creationId xmlns:a16="http://schemas.microsoft.com/office/drawing/2014/main" id="{F47CDDE5-FD09-46A5-BEFA-7214827558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743"/>
          <a:stretch/>
        </p:blipFill>
        <p:spPr>
          <a:xfrm>
            <a:off x="8665158" y="812800"/>
            <a:ext cx="2991660" cy="60526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A25221FD-0621-4F07-B613-22C0AD439B6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1166EB46-82C9-4350-B6E7-3FB37A68546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1260017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 Better Enterpris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C57F0B-12E1-476F-AF0E-C581B509835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7537E36-207A-4B1A-990F-3FBF87D899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EED4463-1AE6-43C6-99F5-E1E6162CC3B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a:p>
        </p:txBody>
      </p:sp>
      <p:sp>
        <p:nvSpPr>
          <p:cNvPr id="11" name="Text Placeholder 2">
            <a:extLst>
              <a:ext uri="{FF2B5EF4-FFF2-40B4-BE49-F238E27FC236}">
                <a16:creationId xmlns:a16="http://schemas.microsoft.com/office/drawing/2014/main" id="{FB235C82-C09D-46C0-8E79-422DA34CA85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3835658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 Science">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F79FC2B-2F17-4F2D-A9D6-E8502F7F68D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3C21F3B-7DF5-44AA-B578-E9445EE06E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52242705-F904-4FF6-99C8-1BD69FB20E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99A03B74-56CF-4EC6-BEBE-8FA75946635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1123550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 BizTal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9A7D2F-C67A-4E0E-A57B-9A6105894F3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1FB575EC-2CA4-4362-87C5-94F0F8BEAF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006"/>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764EDCC6-9612-45C2-B1B6-CAB714F4A8D7}"/>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6DA64B80-0105-48D6-8540-07ABBA0C85D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6875984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 Intelligence and Integratio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17A2C-669D-446D-9881-C0C77CC991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close up of a logo&#10;&#10;Description automatically generated">
            <a:extLst>
              <a:ext uri="{FF2B5EF4-FFF2-40B4-BE49-F238E27FC236}">
                <a16:creationId xmlns:a16="http://schemas.microsoft.com/office/drawing/2014/main" id="{8F582527-018F-4D3C-BD1E-64D4D5A270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91154"/>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5186770-DD09-4C01-9C1C-9833C75B9EB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2AC72206-7B66-4328-8351-648F710C0C4F}"/>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4295386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 App Modernisation">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FC35D3-3803-40A2-8ED2-6965A9AD648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D621E5C-5308-47A7-B862-08370D3034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02"/>
          <a:stretch/>
        </p:blipFill>
        <p:spPr>
          <a:xfrm>
            <a:off x="0" y="-12077"/>
            <a:ext cx="12192000" cy="573364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383029E1-5597-435F-A2C6-65C25084832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0" name="Text Placeholder 2">
            <a:extLst>
              <a:ext uri="{FF2B5EF4-FFF2-40B4-BE49-F238E27FC236}">
                <a16:creationId xmlns:a16="http://schemas.microsoft.com/office/drawing/2014/main" id="{15262DBC-AC29-4002-A438-748C766A6C23}"/>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042773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 App Modernisation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7A7268-EA42-4A14-99F7-5E158369F1CD}"/>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mug&#10;&#10;Description automatically generated">
            <a:extLst>
              <a:ext uri="{FF2B5EF4-FFF2-40B4-BE49-F238E27FC236}">
                <a16:creationId xmlns:a16="http://schemas.microsoft.com/office/drawing/2014/main" id="{7A489925-FE8F-4576-BFF8-CC910D5C8D9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91154"/>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0DDAA152-5036-4C66-AE01-687AC15412D6}"/>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a:p>
        </p:txBody>
      </p:sp>
      <p:sp>
        <p:nvSpPr>
          <p:cNvPr id="9" name="Text Placeholder 2">
            <a:extLst>
              <a:ext uri="{FF2B5EF4-FFF2-40B4-BE49-F238E27FC236}">
                <a16:creationId xmlns:a16="http://schemas.microsoft.com/office/drawing/2014/main" id="{32246B72-7355-4A49-914C-14B1D2DC6E0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6296640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 UWP">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F80A94-A4FA-4505-A561-CAE99B12278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CD21946-CE68-46AF-9127-980BBEE2EB7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4626"/>
            <a:ext cx="12192001"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0CB1207-3381-466E-BAB9-4E1BCDCE907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F44E8DEA-A29F-49DA-A2C8-4BB3049C679B}"/>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633269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 HoloLens">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153721-07B7-452F-8DE9-AEBF38B7540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picture containing water, food, game&#10;&#10;Description automatically generated">
            <a:extLst>
              <a:ext uri="{FF2B5EF4-FFF2-40B4-BE49-F238E27FC236}">
                <a16:creationId xmlns:a16="http://schemas.microsoft.com/office/drawing/2014/main" id="{336C4042-3E6E-48A2-903D-B251E6081F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4894"/>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967C33E-A5BB-4F43-BB10-78503DEFD778}"/>
              </a:ext>
            </a:extLst>
          </p:cNvPr>
          <p:cNvSpPr>
            <a:spLocks noGrp="1"/>
          </p:cNvSpPr>
          <p:nvPr>
            <p:ph type="title" hasCustomPrompt="1"/>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 </a:t>
            </a:r>
            <a:endParaRPr lang="en-GB"/>
          </a:p>
        </p:txBody>
      </p:sp>
      <p:sp>
        <p:nvSpPr>
          <p:cNvPr id="11" name="Text Placeholder 2">
            <a:extLst>
              <a:ext uri="{FF2B5EF4-FFF2-40B4-BE49-F238E27FC236}">
                <a16:creationId xmlns:a16="http://schemas.microsoft.com/office/drawing/2014/main" id="{8C3A3718-8E98-4DE3-9594-D38576584BB4}"/>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024262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out sub-titl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54964-3402-42AE-8ACF-25A470960A7E}"/>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9D2C396-478F-4DB4-8E8D-B1A0AE14023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14" name="Title 1">
            <a:extLst>
              <a:ext uri="{FF2B5EF4-FFF2-40B4-BE49-F238E27FC236}">
                <a16:creationId xmlns:a16="http://schemas.microsoft.com/office/drawing/2014/main" id="{E8529894-39B9-44FF-917B-1B4F80C60780}"/>
              </a:ext>
            </a:extLst>
          </p:cNvPr>
          <p:cNvSpPr>
            <a:spLocks noGrp="1"/>
          </p:cNvSpPr>
          <p:nvPr>
            <p:ph type="title"/>
          </p:nvPr>
        </p:nvSpPr>
        <p:spPr>
          <a:xfrm>
            <a:off x="806335" y="3021593"/>
            <a:ext cx="7323643"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208961020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 HoloLens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9C286-FCA6-4AD8-A867-564950414D92}"/>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C68E0B7-87CF-4945-9AE5-E0C6133177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49"/>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itle 1">
            <a:extLst>
              <a:ext uri="{FF2B5EF4-FFF2-40B4-BE49-F238E27FC236}">
                <a16:creationId xmlns:a16="http://schemas.microsoft.com/office/drawing/2014/main" id="{50EC772D-FEF8-46D5-BB8D-94C64F7CE6C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5" name="Text Placeholder 2">
            <a:extLst>
              <a:ext uri="{FF2B5EF4-FFF2-40B4-BE49-F238E27FC236}">
                <a16:creationId xmlns:a16="http://schemas.microsoft.com/office/drawing/2014/main" id="{BC7B177C-BD6C-4BF1-ADA9-920132FA24B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8684333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 Surface Hub">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D81B23-E324-4E94-BE5F-36E38555F628}"/>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EDB763-CB6D-4A50-8423-E9D7F55F11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5DF37BF6-C02F-40DD-9FEF-7B557818F9D2}"/>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9" name="Text Placeholder 2">
            <a:extLst>
              <a:ext uri="{FF2B5EF4-FFF2-40B4-BE49-F238E27FC236}">
                <a16:creationId xmlns:a16="http://schemas.microsoft.com/office/drawing/2014/main" id="{706862CA-8A4C-4AF5-A3CE-0C245A41296A}"/>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5071173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15"/>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008158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 Plann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0BE498-A6B1-4856-8EAE-82A384D135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8366AD-FF08-4647-AFBB-33FA5E8926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089"/>
          <a:stretch/>
        </p:blipFill>
        <p:spPr>
          <a:xfrm>
            <a:off x="8279153" y="498765"/>
            <a:ext cx="3609362" cy="636668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F3169192-9CD7-48F1-ADA3-DA374AA3EB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9" name="Text Placeholder 2">
            <a:extLst>
              <a:ext uri="{FF2B5EF4-FFF2-40B4-BE49-F238E27FC236}">
                <a16:creationId xmlns:a16="http://schemas.microsoft.com/office/drawing/2014/main" id="{D4E447D8-C116-464D-9CD8-83127065278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04908628"/>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 DevOps 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A4288-3C0B-4D30-B1AE-A1A7E3D95A33}"/>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D865EC6-3526-4F4D-B73B-F4DEACCCE8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60" b="-1"/>
          <a:stretch/>
        </p:blipFill>
        <p:spPr>
          <a:xfrm>
            <a:off x="0" y="0"/>
            <a:ext cx="12192000" cy="570968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E781A836-0119-427E-A2A0-5A75F4AB2E1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a:p>
        </p:txBody>
      </p:sp>
      <p:sp>
        <p:nvSpPr>
          <p:cNvPr id="9" name="Text Placeholder 2">
            <a:extLst>
              <a:ext uri="{FF2B5EF4-FFF2-40B4-BE49-F238E27FC236}">
                <a16:creationId xmlns:a16="http://schemas.microsoft.com/office/drawing/2014/main" id="{4E47058A-49DD-4444-863A-8FB258A877A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56820709"/>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DevOp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81F03-23DF-466C-9C57-44F96515954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9EB5EC-6743-4849-945A-E4F66D0B1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077"/>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9AB06C0F-F8DB-479F-8A1C-FD5A5D82798B}"/>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6" name="Text Placeholder 2">
            <a:extLst>
              <a:ext uri="{FF2B5EF4-FFF2-40B4-BE49-F238E27FC236}">
                <a16:creationId xmlns:a16="http://schemas.microsoft.com/office/drawing/2014/main" id="{79DBECB4-098B-4FF1-B6DE-06556352FDCC}"/>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57435241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 DevOps Unifie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0C807-5914-461C-B06C-026307A8B09A}"/>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 up of a toy&#10;&#10;Description automatically generated">
            <a:extLst>
              <a:ext uri="{FF2B5EF4-FFF2-40B4-BE49-F238E27FC236}">
                <a16:creationId xmlns:a16="http://schemas.microsoft.com/office/drawing/2014/main" id="{1532B84E-F576-4B35-94F8-2682878844C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5522" y="1113905"/>
            <a:ext cx="4512531" cy="685800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6261998F-20FD-4831-9D33-3772816AB85D}"/>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6" name="Text Placeholder 2">
            <a:extLst>
              <a:ext uri="{FF2B5EF4-FFF2-40B4-BE49-F238E27FC236}">
                <a16:creationId xmlns:a16="http://schemas.microsoft.com/office/drawing/2014/main" id="{EE3FA989-2D63-4F21-8AB3-1C3281F16A9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012124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 DevOps Succes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B4E4E9-E612-40AA-8E67-C68CCF63296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
          <a:stretch/>
        </p:blipFill>
        <p:spPr>
          <a:xfrm>
            <a:off x="0" y="-12077"/>
            <a:ext cx="12204718" cy="6295754"/>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6CE9F027-A9FD-4E1D-8D3D-CECE1C903F1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498C4DE0-DB5E-4865-A36F-9907D1727DBD}"/>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12948615"/>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 Question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9D13C-DFCF-4F93-9199-4438C9C1A30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27D9136-43FB-499F-9375-01AD08A42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70" r="6262" b="8884"/>
          <a:stretch/>
        </p:blipFill>
        <p:spPr>
          <a:xfrm>
            <a:off x="455787" y="-12077"/>
            <a:ext cx="11736213" cy="68775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9A2654D4-5811-4B2B-8205-6A86CDC7BD77}"/>
              </a:ext>
            </a:extLst>
          </p:cNvPr>
          <p:cNvSpPr txBox="1"/>
          <p:nvPr userDrawn="1"/>
        </p:nvSpPr>
        <p:spPr>
          <a:xfrm>
            <a:off x="806335" y="4316502"/>
            <a:ext cx="8446112" cy="584775"/>
          </a:xfrm>
          <a:prstGeom prst="rect">
            <a:avLst/>
          </a:prstGeom>
          <a:noFill/>
        </p:spPr>
        <p:txBody>
          <a:bodyPr wrap="square" rtlCol="0">
            <a:spAutoFit/>
          </a:bodyPr>
          <a:lstStyle/>
          <a:p>
            <a:r>
              <a:rPr lang="en-GB" sz="3200">
                <a:solidFill>
                  <a:schemeClr val="bg1"/>
                </a:solidFill>
                <a:latin typeface="Segoe UI Semibold" panose="020B0702040204020203" pitchFamily="34" charset="0"/>
                <a:cs typeface="Segoe UI Semibold" panose="020B0702040204020203" pitchFamily="34" charset="0"/>
              </a:rPr>
              <a:t>Do you have any questions?</a:t>
            </a:r>
          </a:p>
        </p:txBody>
      </p:sp>
      <p:sp>
        <p:nvSpPr>
          <p:cNvPr id="15" name="TextBox 14">
            <a:extLst>
              <a:ext uri="{FF2B5EF4-FFF2-40B4-BE49-F238E27FC236}">
                <a16:creationId xmlns:a16="http://schemas.microsoft.com/office/drawing/2014/main" id="{2E1BC852-0945-4071-BFEF-A6A897BFF2E8}"/>
              </a:ext>
            </a:extLst>
          </p:cNvPr>
          <p:cNvSpPr txBox="1"/>
          <p:nvPr userDrawn="1"/>
        </p:nvSpPr>
        <p:spPr>
          <a:xfrm>
            <a:off x="806336" y="3525142"/>
            <a:ext cx="8446112" cy="830997"/>
          </a:xfrm>
          <a:prstGeom prst="rect">
            <a:avLst/>
          </a:prstGeom>
          <a:noFill/>
        </p:spPr>
        <p:txBody>
          <a:bodyPr wrap="square" rtlCol="0">
            <a:spAutoFit/>
          </a:bodyPr>
          <a:lstStyle/>
          <a:p>
            <a:r>
              <a:rPr lang="en-GB" sz="4800">
                <a:solidFill>
                  <a:schemeClr val="bg1"/>
                </a:solidFill>
                <a:latin typeface="+mj-lt"/>
                <a:cs typeface="Segoe UI" panose="020B0502040204020203" pitchFamily="34" charset="0"/>
              </a:rPr>
              <a:t>Questions</a:t>
            </a:r>
          </a:p>
        </p:txBody>
      </p:sp>
    </p:spTree>
    <p:extLst>
      <p:ext uri="{BB962C8B-B14F-4D97-AF65-F5344CB8AC3E}">
        <p14:creationId xmlns:p14="http://schemas.microsoft.com/office/powerpoint/2010/main" val="789642038"/>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3417FDDC-F03C-4DE0-A657-F6D302F85D7F}"/>
              </a:ext>
            </a:extLst>
          </p:cNvPr>
          <p:cNvSpPr txBox="1"/>
          <p:nvPr userDrawn="1"/>
        </p:nvSpPr>
        <p:spPr>
          <a:xfrm>
            <a:off x="806335" y="4316502"/>
            <a:ext cx="8446112" cy="584775"/>
          </a:xfrm>
          <a:prstGeom prst="rect">
            <a:avLst/>
          </a:prstGeom>
          <a:noFill/>
        </p:spPr>
        <p:txBody>
          <a:bodyPr wrap="square" rtlCol="0">
            <a:spAutoFit/>
          </a:bodyPr>
          <a:lstStyle/>
          <a:p>
            <a:r>
              <a:rPr lang="en-GB" sz="3200">
                <a:solidFill>
                  <a:schemeClr val="bg1"/>
                </a:solidFill>
                <a:latin typeface="Segoe UI Semibold" panose="020B0702040204020203" pitchFamily="34" charset="0"/>
                <a:cs typeface="Segoe UI Semibold" panose="020B0702040204020203" pitchFamily="34" charset="0"/>
              </a:rPr>
              <a:t>Grab a drink, snack and mingle!</a:t>
            </a:r>
          </a:p>
        </p:txBody>
      </p:sp>
      <p:sp>
        <p:nvSpPr>
          <p:cNvPr id="15" name="TextBox 14">
            <a:extLst>
              <a:ext uri="{FF2B5EF4-FFF2-40B4-BE49-F238E27FC236}">
                <a16:creationId xmlns:a16="http://schemas.microsoft.com/office/drawing/2014/main" id="{47215C9F-8B7F-423A-9807-08DFF3F8B9EE}"/>
              </a:ext>
            </a:extLst>
          </p:cNvPr>
          <p:cNvSpPr txBox="1"/>
          <p:nvPr userDrawn="1"/>
        </p:nvSpPr>
        <p:spPr>
          <a:xfrm>
            <a:off x="806336" y="3525142"/>
            <a:ext cx="8446112" cy="830997"/>
          </a:xfrm>
          <a:prstGeom prst="rect">
            <a:avLst/>
          </a:prstGeom>
          <a:noFill/>
        </p:spPr>
        <p:txBody>
          <a:bodyPr wrap="square" rtlCol="0">
            <a:spAutoFit/>
          </a:bodyPr>
          <a:lstStyle/>
          <a:p>
            <a:r>
              <a:rPr lang="en-GB" sz="4800">
                <a:solidFill>
                  <a:schemeClr val="bg1"/>
                </a:solidFill>
                <a:latin typeface="+mj-lt"/>
                <a:cs typeface="Segoe UI" panose="020B0502040204020203" pitchFamily="34" charset="0"/>
              </a:rPr>
              <a:t>Break time</a:t>
            </a:r>
          </a:p>
        </p:txBody>
      </p:sp>
      <p:sp>
        <p:nvSpPr>
          <p:cNvPr id="9" name="Picture Placeholder 5">
            <a:extLst>
              <a:ext uri="{FF2B5EF4-FFF2-40B4-BE49-F238E27FC236}">
                <a16:creationId xmlns:a16="http://schemas.microsoft.com/office/drawing/2014/main" id="{36996347-7CBD-4B95-A03A-B1D03B848E44}"/>
              </a:ext>
            </a:extLst>
          </p:cNvPr>
          <p:cNvSpPr>
            <a:spLocks noGrp="1"/>
          </p:cNvSpPr>
          <p:nvPr>
            <p:ph type="pic" sz="quarter" idx="16" hasCustomPrompt="1"/>
          </p:nvPr>
        </p:nvSpPr>
        <p:spPr>
          <a:xfrm>
            <a:off x="8204662" y="383346"/>
            <a:ext cx="3275213" cy="5319748"/>
          </a:xfrm>
          <a:prstGeom prst="rect">
            <a:avLst/>
          </a:prstGeom>
        </p:spPr>
        <p:txBody>
          <a:bodyPr anchor="b"/>
          <a:lstStyle>
            <a:lvl1pPr marL="0" indent="0">
              <a:buNone/>
              <a:defRPr>
                <a:solidFill>
                  <a:srgbClr val="3C3C3B"/>
                </a:solidFill>
              </a:defRPr>
            </a:lvl1pPr>
          </a:lstStyle>
          <a:p>
            <a:r>
              <a:rPr lang="en-GB"/>
              <a:t>Click to add mini-me</a:t>
            </a:r>
          </a:p>
        </p:txBody>
      </p:sp>
    </p:spTree>
    <p:extLst>
      <p:ext uri="{BB962C8B-B14F-4D97-AF65-F5344CB8AC3E}">
        <p14:creationId xmlns:p14="http://schemas.microsoft.com/office/powerpoint/2010/main" val="138245591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2175"/>
            <a:ext cx="10515600" cy="4592381"/>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1">
            <a:extLst>
              <a:ext uri="{FF2B5EF4-FFF2-40B4-BE49-F238E27FC236}">
                <a16:creationId xmlns:a16="http://schemas.microsoft.com/office/drawing/2014/main" id="{9667C7CF-52B7-4F27-87C8-B6C19C041935}"/>
              </a:ext>
            </a:extLst>
          </p:cNvPr>
          <p:cNvSpPr>
            <a:spLocks noGrp="1"/>
          </p:cNvSpPr>
          <p:nvPr>
            <p:ph type="title"/>
          </p:nvPr>
        </p:nvSpPr>
        <p:spPr>
          <a:xfrm>
            <a:off x="847724" y="583334"/>
            <a:ext cx="10506075" cy="1137401"/>
          </a:xfrm>
          <a:prstGeom prst="rect">
            <a:avLst/>
          </a:prstGeom>
        </p:spPr>
        <p:txBody>
          <a:bodyPr/>
          <a:lstStyle/>
          <a:p>
            <a:r>
              <a:rPr lang="en-US">
                <a:solidFill>
                  <a:srgbClr val="21B9EC"/>
                </a:solidFill>
              </a:rPr>
              <a:t>Click to edit Master title style</a:t>
            </a:r>
            <a:endParaRPr lang="en-GB">
              <a:solidFill>
                <a:srgbClr val="21B9EC"/>
              </a:solidFill>
            </a:endParaRPr>
          </a:p>
        </p:txBody>
      </p:sp>
    </p:spTree>
    <p:extLst>
      <p:ext uri="{BB962C8B-B14F-4D97-AF65-F5344CB8AC3E}">
        <p14:creationId xmlns:p14="http://schemas.microsoft.com/office/powerpoint/2010/main" val="24310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zDev">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C5C65B9-29A3-4AC8-AEC3-4A23E9D64DB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Picture Placeholder 5">
            <a:extLst>
              <a:ext uri="{FF2B5EF4-FFF2-40B4-BE49-F238E27FC236}">
                <a16:creationId xmlns:a16="http://schemas.microsoft.com/office/drawing/2014/main" id="{CFE6A5F6-3533-4545-BB07-3F6237DB77E7}"/>
              </a:ext>
            </a:extLst>
          </p:cNvPr>
          <p:cNvSpPr>
            <a:spLocks noGrp="1"/>
          </p:cNvSpPr>
          <p:nvPr>
            <p:ph type="pic" sz="quarter" idx="16"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39" name="Rectangle 38">
            <a:extLst>
              <a:ext uri="{FF2B5EF4-FFF2-40B4-BE49-F238E27FC236}">
                <a16:creationId xmlns:a16="http://schemas.microsoft.com/office/drawing/2014/main" id="{735ED8D7-BFC3-4DCC-9018-52B494249E7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805053" y="2042885"/>
            <a:ext cx="7344900" cy="858644"/>
          </a:xfrm>
          <a:prstGeom prst="rect">
            <a:avLst/>
          </a:prstGeom>
        </p:spPr>
        <p:txBody>
          <a:bodyPr anchor="b">
            <a:normAutofit/>
          </a:bodyPr>
          <a:lstStyle>
            <a:lvl1pPr>
              <a:defRPr sz="5000">
                <a:solidFill>
                  <a:srgbClr val="21B9EC"/>
                </a:solidFill>
              </a:defRPr>
            </a:lvl1pPr>
          </a:lstStyle>
          <a:p>
            <a:r>
              <a:rPr lang="en-US" err="1"/>
              <a:t>BizDev</a:t>
            </a:r>
            <a:r>
              <a:rPr lang="en-US"/>
              <a:t>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2895551"/>
            <a:ext cx="7344900" cy="636748"/>
          </a:xfrm>
          <a:prstGeom prst="rect">
            <a:avLst/>
          </a:prstGeom>
          <a:noFill/>
        </p:spPr>
        <p:txBody>
          <a:bodyPr lIns="146304" tIns="109728" rIns="146304" bIns="109728">
            <a:noAutofit/>
          </a:bodyPr>
          <a:lstStyle>
            <a:lvl1pPr marL="0" indent="0">
              <a:spcBef>
                <a:spcPts val="0"/>
              </a:spcBef>
              <a:buNone/>
              <a:defRPr sz="3200" spc="0" baseline="0">
                <a:solidFill>
                  <a:schemeClr val="tx1"/>
                </a:solidFill>
                <a:latin typeface="+mj-lt"/>
              </a:defRPr>
            </a:lvl1pPr>
          </a:lstStyle>
          <a:p>
            <a:pPr lvl="0"/>
            <a:r>
              <a:rPr lang="en-US"/>
              <a:t>Job Title</a:t>
            </a:r>
          </a:p>
        </p:txBody>
      </p:sp>
      <p:sp>
        <p:nvSpPr>
          <p:cNvPr id="21" name="Text Placeholder 6">
            <a:extLst>
              <a:ext uri="{FF2B5EF4-FFF2-40B4-BE49-F238E27FC236}">
                <a16:creationId xmlns:a16="http://schemas.microsoft.com/office/drawing/2014/main" id="{CB073A12-A9D1-456A-9E00-F4B9E170C431}"/>
              </a:ext>
            </a:extLst>
          </p:cNvPr>
          <p:cNvSpPr>
            <a:spLocks noGrp="1"/>
          </p:cNvSpPr>
          <p:nvPr>
            <p:ph type="body" sz="quarter" idx="15" hasCustomPrompt="1"/>
          </p:nvPr>
        </p:nvSpPr>
        <p:spPr>
          <a:xfrm>
            <a:off x="805053" y="3751880"/>
            <a:ext cx="7344900" cy="511272"/>
          </a:xfrm>
          <a:prstGeom prst="rect">
            <a:avLst/>
          </a:prstGeom>
        </p:spPr>
        <p:txBody>
          <a:bodyPr/>
          <a:lstStyle>
            <a:lvl1pPr marL="0" indent="0">
              <a:buNone/>
              <a:defRPr>
                <a:solidFill>
                  <a:schemeClr val="tx1"/>
                </a:solidFill>
              </a:defRPr>
            </a:lvl1pPr>
          </a:lstStyle>
          <a:p>
            <a:pPr>
              <a:lnSpc>
                <a:spcPct val="100000"/>
              </a:lnSpc>
            </a:pPr>
            <a:r>
              <a:rPr lang="en-GB" sz="2400"/>
              <a:t>email@blackmarble.com</a:t>
            </a:r>
          </a:p>
        </p:txBody>
      </p:sp>
      <p:sp>
        <p:nvSpPr>
          <p:cNvPr id="25" name="TextBox 24">
            <a:extLst>
              <a:ext uri="{FF2B5EF4-FFF2-40B4-BE49-F238E27FC236}">
                <a16:creationId xmlns:a16="http://schemas.microsoft.com/office/drawing/2014/main" id="{C5FA63F5-F0CD-4361-BA83-4E20C1AC7C7C}"/>
              </a:ext>
            </a:extLst>
          </p:cNvPr>
          <p:cNvSpPr txBox="1"/>
          <p:nvPr userDrawn="1"/>
        </p:nvSpPr>
        <p:spPr>
          <a:xfrm>
            <a:off x="1163147" y="6095139"/>
            <a:ext cx="1553630" cy="400110"/>
          </a:xfrm>
          <a:prstGeom prst="rect">
            <a:avLst/>
          </a:prstGeom>
          <a:noFill/>
        </p:spPr>
        <p:txBody>
          <a:bodyPr wrap="none" rtlCol="0">
            <a:spAutoFit/>
          </a:bodyPr>
          <a:lstStyle/>
          <a:p>
            <a:r>
              <a:rPr lang="en-GB" sz="2000">
                <a:solidFill>
                  <a:schemeClr val="bg1"/>
                </a:solidFill>
                <a:latin typeface="Segoe UI Light" pitchFamily="34" charset="0"/>
              </a:rPr>
              <a:t>Black Marble</a:t>
            </a:r>
          </a:p>
        </p:txBody>
      </p:sp>
      <p:sp>
        <p:nvSpPr>
          <p:cNvPr id="27" name="TextBox 26">
            <a:extLst>
              <a:ext uri="{FF2B5EF4-FFF2-40B4-BE49-F238E27FC236}">
                <a16:creationId xmlns:a16="http://schemas.microsoft.com/office/drawing/2014/main" id="{56C69962-1715-409C-82BF-209F50700086}"/>
              </a:ext>
            </a:extLst>
          </p:cNvPr>
          <p:cNvSpPr txBox="1"/>
          <p:nvPr userDrawn="1"/>
        </p:nvSpPr>
        <p:spPr>
          <a:xfrm>
            <a:off x="6136261" y="6095139"/>
            <a:ext cx="2014975" cy="400110"/>
          </a:xfrm>
          <a:prstGeom prst="rect">
            <a:avLst/>
          </a:prstGeom>
          <a:noFill/>
        </p:spPr>
        <p:txBody>
          <a:bodyPr wrap="none" rtlCol="0">
            <a:spAutoFit/>
          </a:bodyPr>
          <a:lstStyle/>
          <a:p>
            <a:r>
              <a:rPr lang="en-GB" sz="2000">
                <a:solidFill>
                  <a:schemeClr val="bg1"/>
                </a:solidFill>
                <a:latin typeface="Segoe UI Light" pitchFamily="34" charset="0"/>
              </a:rPr>
              <a:t>Black Marble Ltd.</a:t>
            </a:r>
          </a:p>
        </p:txBody>
      </p:sp>
      <p:sp>
        <p:nvSpPr>
          <p:cNvPr id="28" name="TextBox 27">
            <a:extLst>
              <a:ext uri="{FF2B5EF4-FFF2-40B4-BE49-F238E27FC236}">
                <a16:creationId xmlns:a16="http://schemas.microsoft.com/office/drawing/2014/main" id="{F29F0E8A-87C1-4791-A05B-229821DE6A1A}"/>
              </a:ext>
            </a:extLst>
          </p:cNvPr>
          <p:cNvSpPr txBox="1"/>
          <p:nvPr userDrawn="1"/>
        </p:nvSpPr>
        <p:spPr>
          <a:xfrm>
            <a:off x="9069137" y="6095139"/>
            <a:ext cx="2775119" cy="400110"/>
          </a:xfrm>
          <a:prstGeom prst="rect">
            <a:avLst/>
          </a:prstGeom>
          <a:noFill/>
        </p:spPr>
        <p:txBody>
          <a:bodyPr wrap="none" rtlCol="0">
            <a:spAutoFit/>
          </a:bodyPr>
          <a:lstStyle/>
          <a:p>
            <a:r>
              <a:rPr lang="en-GB" sz="2000">
                <a:solidFill>
                  <a:schemeClr val="bg1"/>
                </a:solidFill>
                <a:latin typeface="Segoe UI Light" pitchFamily="34" charset="0"/>
              </a:rPr>
              <a:t>sales.blackmarble.co.uk</a:t>
            </a:r>
          </a:p>
        </p:txBody>
      </p:sp>
      <p:pic>
        <p:nvPicPr>
          <p:cNvPr id="57" name="Picture 56">
            <a:extLst>
              <a:ext uri="{FF2B5EF4-FFF2-40B4-BE49-F238E27FC236}">
                <a16:creationId xmlns:a16="http://schemas.microsoft.com/office/drawing/2014/main" id="{982629CE-62BA-4471-97CE-7624C53A74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58" name="Picture 57" descr="A picture containing vector graphics&#10;&#10;Description generated with high confidence">
            <a:extLst>
              <a:ext uri="{FF2B5EF4-FFF2-40B4-BE49-F238E27FC236}">
                <a16:creationId xmlns:a16="http://schemas.microsoft.com/office/drawing/2014/main" id="{F4098218-B165-4A1E-AEEB-6F4068C80D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59" name="Picture 58">
            <a:extLst>
              <a:ext uri="{FF2B5EF4-FFF2-40B4-BE49-F238E27FC236}">
                <a16:creationId xmlns:a16="http://schemas.microsoft.com/office/drawing/2014/main" id="{6832C31F-3308-495D-887A-5A186335B6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60" name="Picture 59">
            <a:extLst>
              <a:ext uri="{FF2B5EF4-FFF2-40B4-BE49-F238E27FC236}">
                <a16:creationId xmlns:a16="http://schemas.microsoft.com/office/drawing/2014/main" id="{A56CC697-5EEA-4EDF-B8BD-4D8BE270594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61" name="TextBox 60">
            <a:extLst>
              <a:ext uri="{FF2B5EF4-FFF2-40B4-BE49-F238E27FC236}">
                <a16:creationId xmlns:a16="http://schemas.microsoft.com/office/drawing/2014/main" id="{3139BE14-B870-45BD-8C14-CFBC364AEC29}"/>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63" name="TextBox 62">
            <a:extLst>
              <a:ext uri="{FF2B5EF4-FFF2-40B4-BE49-F238E27FC236}">
                <a16:creationId xmlns:a16="http://schemas.microsoft.com/office/drawing/2014/main" id="{0E185023-3AE0-47EC-BBA8-1DF816EC211C}"/>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64" name="TextBox 63">
            <a:extLst>
              <a:ext uri="{FF2B5EF4-FFF2-40B4-BE49-F238E27FC236}">
                <a16:creationId xmlns:a16="http://schemas.microsoft.com/office/drawing/2014/main" id="{F10E9F0C-76CC-4B0D-96DF-BA17EFB1F7FC}"/>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65" name="Text Placeholder 12">
            <a:extLst>
              <a:ext uri="{FF2B5EF4-FFF2-40B4-BE49-F238E27FC236}">
                <a16:creationId xmlns:a16="http://schemas.microsoft.com/office/drawing/2014/main" id="{689D676F-D104-4BB1-8784-29A7FB3ED80D}"/>
              </a:ext>
            </a:extLst>
          </p:cNvPr>
          <p:cNvSpPr>
            <a:spLocks noGrp="1"/>
          </p:cNvSpPr>
          <p:nvPr>
            <p:ph type="body" sz="quarter" idx="17" hasCustomPrompt="1"/>
          </p:nvPr>
        </p:nvSpPr>
        <p:spPr>
          <a:xfrm>
            <a:off x="3411582" y="6137619"/>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20754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948CA2-23CC-4E10-9EC9-14228E12C87E}"/>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D949A13-B9F3-451B-B356-92B3A0F9D9B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userDrawn="1"/>
        </p:nvSpPr>
        <p:spPr>
          <a:xfrm>
            <a:off x="237655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userDrawn="1"/>
        </p:nvSpPr>
        <p:spPr>
          <a:xfrm>
            <a:off x="7955672"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5100356"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2478" y="6027340"/>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0249" y="6035623"/>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4671" y="6041660"/>
            <a:ext cx="525927" cy="525927"/>
          </a:xfrm>
          <a:prstGeom prst="rect">
            <a:avLst/>
          </a:prstGeom>
        </p:spPr>
      </p:pic>
      <p:sp>
        <p:nvSpPr>
          <p:cNvPr id="25" name="Picture Placeholder 5">
            <a:extLst>
              <a:ext uri="{FF2B5EF4-FFF2-40B4-BE49-F238E27FC236}">
                <a16:creationId xmlns:a16="http://schemas.microsoft.com/office/drawing/2014/main" id="{2E8E0E34-AEA9-412D-8EDF-3A6AC0CC5876}"/>
              </a:ext>
            </a:extLst>
          </p:cNvPr>
          <p:cNvSpPr>
            <a:spLocks noGrp="1"/>
          </p:cNvSpPr>
          <p:nvPr>
            <p:ph type="pic" sz="quarter" idx="15"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29" name="Title 1">
            <a:extLst>
              <a:ext uri="{FF2B5EF4-FFF2-40B4-BE49-F238E27FC236}">
                <a16:creationId xmlns:a16="http://schemas.microsoft.com/office/drawing/2014/main" id="{2AD34506-9168-446D-AEF8-5AEDD71F2FEF}"/>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30" name="Text Placeholder 4">
            <a:extLst>
              <a:ext uri="{FF2B5EF4-FFF2-40B4-BE49-F238E27FC236}">
                <a16:creationId xmlns:a16="http://schemas.microsoft.com/office/drawing/2014/main" id="{19FA7CB4-FA39-4B34-AE32-FF597FE04CE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425900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aker with GitHub">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1E1F8FA-35A7-4D01-8CCF-34E611C4C69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icture Placeholder 5">
            <a:extLst>
              <a:ext uri="{FF2B5EF4-FFF2-40B4-BE49-F238E27FC236}">
                <a16:creationId xmlns:a16="http://schemas.microsoft.com/office/drawing/2014/main" id="{1F05B8EB-7C82-402A-8BCF-C63CB228F2F9}"/>
              </a:ext>
            </a:extLst>
          </p:cNvPr>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447CCB6B-EBAF-44C1-8E52-A024238BF129}"/>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A6CE2F0C-D2C1-4AA6-9444-B02E177FC0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69296" y="6027340"/>
            <a:ext cx="525927" cy="525927"/>
          </a:xfrm>
          <a:prstGeom prst="rect">
            <a:avLst/>
          </a:prstGeom>
        </p:spPr>
      </p:pic>
      <p:pic>
        <p:nvPicPr>
          <p:cNvPr id="15" name="Picture 14">
            <a:extLst>
              <a:ext uri="{FF2B5EF4-FFF2-40B4-BE49-F238E27FC236}">
                <a16:creationId xmlns:a16="http://schemas.microsoft.com/office/drawing/2014/main" id="{3DD928EE-1315-4F55-AE87-E5F1CF413E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55169" y="6035623"/>
            <a:ext cx="525927" cy="525927"/>
          </a:xfrm>
          <a:prstGeom prst="rect">
            <a:avLst/>
          </a:prstGeom>
        </p:spPr>
      </p:pic>
      <p:pic>
        <p:nvPicPr>
          <p:cNvPr id="16" name="Picture 15" descr="A picture containing vector graphics&#10;&#10;Description generated with very high confidence">
            <a:extLst>
              <a:ext uri="{FF2B5EF4-FFF2-40B4-BE49-F238E27FC236}">
                <a16:creationId xmlns:a16="http://schemas.microsoft.com/office/drawing/2014/main" id="{505CEE6F-3DD2-47A7-886A-8E7386CACC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79162" y="6041660"/>
            <a:ext cx="526665" cy="514125"/>
          </a:xfrm>
          <a:prstGeom prst="rect">
            <a:avLst/>
          </a:prstGeom>
        </p:spPr>
      </p:pic>
      <p:sp>
        <p:nvSpPr>
          <p:cNvPr id="23" name="Title 1">
            <a:extLst>
              <a:ext uri="{FF2B5EF4-FFF2-40B4-BE49-F238E27FC236}">
                <a16:creationId xmlns:a16="http://schemas.microsoft.com/office/drawing/2014/main" id="{BBDBE63D-03A1-45EB-AD97-2B425D6E5208}"/>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6" name="Text Placeholder 4">
            <a:extLst>
              <a:ext uri="{FF2B5EF4-FFF2-40B4-BE49-F238E27FC236}">
                <a16:creationId xmlns:a16="http://schemas.microsoft.com/office/drawing/2014/main" id="{77CBE56F-D70B-4E68-8DDC-A9E429D3C8D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
        <p:nvSpPr>
          <p:cNvPr id="38" name="TextBox 37">
            <a:extLst>
              <a:ext uri="{FF2B5EF4-FFF2-40B4-BE49-F238E27FC236}">
                <a16:creationId xmlns:a16="http://schemas.microsoft.com/office/drawing/2014/main" id="{10ACCCA3-F950-4AA6-A97C-00232D9CF913}"/>
              </a:ext>
            </a:extLst>
          </p:cNvPr>
          <p:cNvSpPr txBox="1"/>
          <p:nvPr userDrawn="1"/>
        </p:nvSpPr>
        <p:spPr>
          <a:xfrm>
            <a:off x="2534502"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3" name="Text Placeholder 12">
            <a:extLst>
              <a:ext uri="{FF2B5EF4-FFF2-40B4-BE49-F238E27FC236}">
                <a16:creationId xmlns:a16="http://schemas.microsoft.com/office/drawing/2014/main" id="{30EB6A64-F028-41F2-88B8-B09C617A0929}"/>
              </a:ext>
            </a:extLst>
          </p:cNvPr>
          <p:cNvSpPr>
            <a:spLocks noGrp="1"/>
          </p:cNvSpPr>
          <p:nvPr>
            <p:ph type="body" sz="quarter" idx="11" hasCustomPrompt="1"/>
          </p:nvPr>
        </p:nvSpPr>
        <p:spPr>
          <a:xfrm>
            <a:off x="5258300"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
        <p:nvSpPr>
          <p:cNvPr id="44" name="Text Placeholder 12">
            <a:extLst>
              <a:ext uri="{FF2B5EF4-FFF2-40B4-BE49-F238E27FC236}">
                <a16:creationId xmlns:a16="http://schemas.microsoft.com/office/drawing/2014/main" id="{F0AB7422-7353-46F7-B934-25FE053DB0AF}"/>
              </a:ext>
            </a:extLst>
          </p:cNvPr>
          <p:cNvSpPr>
            <a:spLocks noGrp="1"/>
          </p:cNvSpPr>
          <p:nvPr>
            <p:ph type="body" sz="quarter" idx="15" hasCustomPrompt="1"/>
          </p:nvPr>
        </p:nvSpPr>
        <p:spPr>
          <a:xfrm>
            <a:off x="8113616" y="6103776"/>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GitHub</a:t>
            </a:r>
          </a:p>
        </p:txBody>
      </p:sp>
    </p:spTree>
    <p:extLst>
      <p:ext uri="{BB962C8B-B14F-4D97-AF65-F5344CB8AC3E}">
        <p14:creationId xmlns:p14="http://schemas.microsoft.com/office/powerpoint/2010/main" val="39730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2AE5C92B-5866-4F63-9663-F4FCFC5A8D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03973" y="6027340"/>
            <a:ext cx="525927" cy="525927"/>
          </a:xfrm>
          <a:prstGeom prst="rect">
            <a:avLst/>
          </a:prstGeom>
        </p:spPr>
      </p:pic>
      <p:pic>
        <p:nvPicPr>
          <p:cNvPr id="15" name="Picture 14">
            <a:extLst>
              <a:ext uri="{FF2B5EF4-FFF2-40B4-BE49-F238E27FC236}">
                <a16:creationId xmlns:a16="http://schemas.microsoft.com/office/drawing/2014/main" id="{4E495326-D689-4BFF-80F1-7A29DBD9EE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16" name="Picture 15">
            <a:extLst>
              <a:ext uri="{FF2B5EF4-FFF2-40B4-BE49-F238E27FC236}">
                <a16:creationId xmlns:a16="http://schemas.microsoft.com/office/drawing/2014/main" id="{F58A46F7-BE82-46A8-A747-BD74C3AF87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 name="Title 1"/>
          <p:cNvSpPr>
            <a:spLocks noGrp="1"/>
          </p:cNvSpPr>
          <p:nvPr>
            <p:ph type="title" hasCustomPrompt="1"/>
          </p:nvPr>
        </p:nvSpPr>
        <p:spPr>
          <a:xfrm>
            <a:off x="805053" y="2103467"/>
            <a:ext cx="7348449"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3044846"/>
            <a:ext cx="7348449"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a:p>
            <a:pPr lvl="0"/>
            <a:r>
              <a:rPr lang="en-US"/>
              <a:t>MVP (technology)</a:t>
            </a:r>
          </a:p>
        </p:txBody>
      </p:sp>
      <p:sp>
        <p:nvSpPr>
          <p:cNvPr id="17" name="TextBox 16">
            <a:extLst>
              <a:ext uri="{FF2B5EF4-FFF2-40B4-BE49-F238E27FC236}">
                <a16:creationId xmlns:a16="http://schemas.microsoft.com/office/drawing/2014/main" id="{BD5818B2-4609-416E-ABA0-312E813DAB51}"/>
              </a:ext>
            </a:extLst>
          </p:cNvPr>
          <p:cNvSpPr txBox="1"/>
          <p:nvPr userDrawn="1"/>
        </p:nvSpPr>
        <p:spPr>
          <a:xfrm>
            <a:off x="2459685"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9" name="TextBox 18">
            <a:extLst>
              <a:ext uri="{FF2B5EF4-FFF2-40B4-BE49-F238E27FC236}">
                <a16:creationId xmlns:a16="http://schemas.microsoft.com/office/drawing/2014/main" id="{072CBF2B-E45F-41B3-9CD9-B5026E77F1E6}"/>
              </a:ext>
            </a:extLst>
          </p:cNvPr>
          <p:cNvSpPr txBox="1"/>
          <p:nvPr userDrawn="1"/>
        </p:nvSpPr>
        <p:spPr>
          <a:xfrm>
            <a:off x="8038799"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33" name="Text Placeholder 12">
            <a:extLst>
              <a:ext uri="{FF2B5EF4-FFF2-40B4-BE49-F238E27FC236}">
                <a16:creationId xmlns:a16="http://schemas.microsoft.com/office/drawing/2014/main" id="{91BE49EA-88D6-441F-A526-3A12EA23D643}"/>
              </a:ext>
            </a:extLst>
          </p:cNvPr>
          <p:cNvSpPr>
            <a:spLocks noGrp="1"/>
          </p:cNvSpPr>
          <p:nvPr>
            <p:ph type="body" sz="quarter" idx="11" hasCustomPrompt="1"/>
          </p:nvPr>
        </p:nvSpPr>
        <p:spPr>
          <a:xfrm>
            <a:off x="5183483"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87347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eople slide">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Picture Placeholder 5">
            <a:extLst>
              <a:ext uri="{FF2B5EF4-FFF2-40B4-BE49-F238E27FC236}">
                <a16:creationId xmlns:a16="http://schemas.microsoft.com/office/drawing/2014/main" id="{6F874F68-AA24-4C50-9BAB-16C7FB7C9A96}"/>
              </a:ext>
            </a:extLst>
          </p:cNvPr>
          <p:cNvSpPr>
            <a:spLocks noGrp="1"/>
          </p:cNvSpPr>
          <p:nvPr>
            <p:ph type="pic" sz="quarter" idx="15" hasCustomPrompt="1"/>
          </p:nvPr>
        </p:nvSpPr>
        <p:spPr>
          <a:xfrm>
            <a:off x="6162348" y="1454727"/>
            <a:ext cx="2587983" cy="4251009"/>
          </a:xfrm>
          <a:prstGeom prst="rect">
            <a:avLst/>
          </a:prstGeom>
        </p:spPr>
        <p:txBody>
          <a:bodyPr anchor="b"/>
          <a:lstStyle>
            <a:lvl1pPr marL="0" indent="0">
              <a:buNone/>
              <a:defRPr>
                <a:solidFill>
                  <a:srgbClr val="3C3C3B"/>
                </a:solidFill>
              </a:defRPr>
            </a:lvl1pPr>
          </a:lstStyle>
          <a:p>
            <a:r>
              <a:rPr lang="en-GB" dirty="0"/>
              <a:t>Click to add mini-me</a:t>
            </a:r>
          </a:p>
        </p:txBody>
      </p:sp>
      <p:sp>
        <p:nvSpPr>
          <p:cNvPr id="6" name="Picture Placeholder 5"/>
          <p:cNvSpPr>
            <a:spLocks noGrp="1"/>
          </p:cNvSpPr>
          <p:nvPr>
            <p:ph type="pic" sz="quarter" idx="10" hasCustomPrompt="1"/>
          </p:nvPr>
        </p:nvSpPr>
        <p:spPr>
          <a:xfrm>
            <a:off x="216130" y="1452083"/>
            <a:ext cx="2587983" cy="4251009"/>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891064" y="3929857"/>
            <a:ext cx="3138589" cy="875644"/>
          </a:xfrm>
          <a:prstGeom prst="rect">
            <a:avLst/>
          </a:prstGeom>
        </p:spPr>
        <p:txBody>
          <a:bodyPr anchor="b">
            <a:normAutofit/>
          </a:bodyPr>
          <a:lstStyle>
            <a:lvl1pPr>
              <a:defRPr sz="3200">
                <a:solidFill>
                  <a:srgbClr val="21B9EC"/>
                </a:solidFill>
              </a:defRPr>
            </a:lvl1pPr>
          </a:lstStyle>
          <a:p>
            <a:r>
              <a:rPr lang="en-US" dirty="0"/>
              <a:t>Name</a:t>
            </a:r>
            <a:endParaRPr lang="en-GB" dirty="0"/>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2892347" y="4797737"/>
            <a:ext cx="3138589" cy="837194"/>
          </a:xfrm>
          <a:prstGeom prst="rect">
            <a:avLst/>
          </a:prstGeom>
          <a:noFill/>
        </p:spPr>
        <p:txBody>
          <a:bodyPr lIns="146304" tIns="109728" rIns="146304" bIns="109728">
            <a:noAutofit/>
          </a:bodyPr>
          <a:lstStyle>
            <a:lvl1pPr marL="0" indent="0">
              <a:spcBef>
                <a:spcPts val="0"/>
              </a:spcBef>
              <a:buNone/>
              <a:defRPr sz="1800" spc="0" baseline="0">
                <a:solidFill>
                  <a:schemeClr val="tx1"/>
                </a:solidFill>
                <a:latin typeface="+mj-lt"/>
              </a:defRPr>
            </a:lvl1pPr>
          </a:lstStyle>
          <a:p>
            <a:pPr lvl="0"/>
            <a:r>
              <a:rPr lang="en-US" dirty="0"/>
              <a:t>Job Title</a:t>
            </a:r>
          </a:p>
        </p:txBody>
      </p:sp>
      <p:sp>
        <p:nvSpPr>
          <p:cNvPr id="32" name="Text Placeholder 4">
            <a:extLst>
              <a:ext uri="{FF2B5EF4-FFF2-40B4-BE49-F238E27FC236}">
                <a16:creationId xmlns:a16="http://schemas.microsoft.com/office/drawing/2014/main" id="{62F9BE78-F259-427F-8788-9649C80B81DE}"/>
              </a:ext>
            </a:extLst>
          </p:cNvPr>
          <p:cNvSpPr>
            <a:spLocks noGrp="1"/>
          </p:cNvSpPr>
          <p:nvPr>
            <p:ph type="body" sz="quarter" idx="16" hasCustomPrompt="1"/>
          </p:nvPr>
        </p:nvSpPr>
        <p:spPr>
          <a:xfrm>
            <a:off x="8837281" y="4806050"/>
            <a:ext cx="3138589" cy="837194"/>
          </a:xfrm>
          <a:prstGeom prst="rect">
            <a:avLst/>
          </a:prstGeom>
          <a:noFill/>
        </p:spPr>
        <p:txBody>
          <a:bodyPr lIns="146304" tIns="109728" rIns="146304" bIns="109728">
            <a:noAutofit/>
          </a:bodyPr>
          <a:lstStyle>
            <a:lvl1pPr marL="0" indent="0">
              <a:spcBef>
                <a:spcPts val="0"/>
              </a:spcBef>
              <a:buNone/>
              <a:defRPr sz="1800" spc="0" baseline="0">
                <a:solidFill>
                  <a:schemeClr val="tx1"/>
                </a:solidFill>
                <a:latin typeface="+mj-lt"/>
              </a:defRPr>
            </a:lvl1pPr>
          </a:lstStyle>
          <a:p>
            <a:pPr lvl="0"/>
            <a:r>
              <a:rPr lang="en-US" dirty="0"/>
              <a:t>Job Title</a:t>
            </a:r>
          </a:p>
        </p:txBody>
      </p:sp>
      <p:pic>
        <p:nvPicPr>
          <p:cNvPr id="34" name="Picture 33">
            <a:extLst>
              <a:ext uri="{FF2B5EF4-FFF2-40B4-BE49-F238E27FC236}">
                <a16:creationId xmlns:a16="http://schemas.microsoft.com/office/drawing/2014/main" id="{EF56E3C6-0CF3-4ABE-BB8F-E48FF678C6E8}"/>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631062" y="5868921"/>
            <a:ext cx="1774259" cy="800522"/>
          </a:xfrm>
          <a:prstGeom prst="rect">
            <a:avLst/>
          </a:prstGeom>
        </p:spPr>
      </p:pic>
      <p:pic>
        <p:nvPicPr>
          <p:cNvPr id="35" name="Picture 34">
            <a:extLst>
              <a:ext uri="{FF2B5EF4-FFF2-40B4-BE49-F238E27FC236}">
                <a16:creationId xmlns:a16="http://schemas.microsoft.com/office/drawing/2014/main" id="{E6E6244E-A31C-492C-AD09-0BBC54D5EFA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69678" y="5901962"/>
            <a:ext cx="2388710" cy="743081"/>
          </a:xfrm>
          <a:prstGeom prst="rect">
            <a:avLst/>
          </a:prstGeom>
        </p:spPr>
      </p:pic>
      <p:sp>
        <p:nvSpPr>
          <p:cNvPr id="37" name="Text Placeholder 4">
            <a:extLst>
              <a:ext uri="{FF2B5EF4-FFF2-40B4-BE49-F238E27FC236}">
                <a16:creationId xmlns:a16="http://schemas.microsoft.com/office/drawing/2014/main" id="{7CB2A607-C553-4B41-BBAA-62CB99931953}"/>
              </a:ext>
            </a:extLst>
          </p:cNvPr>
          <p:cNvSpPr>
            <a:spLocks noGrp="1"/>
          </p:cNvSpPr>
          <p:nvPr>
            <p:ph type="body" sz="quarter" idx="17" hasCustomPrompt="1"/>
          </p:nvPr>
        </p:nvSpPr>
        <p:spPr>
          <a:xfrm>
            <a:off x="8837280" y="3949082"/>
            <a:ext cx="3138589" cy="837194"/>
          </a:xfrm>
          <a:prstGeom prst="rect">
            <a:avLst/>
          </a:prstGeom>
          <a:noFill/>
        </p:spPr>
        <p:txBody>
          <a:bodyPr lIns="146304" tIns="109728" rIns="146304" bIns="0" anchor="b">
            <a:noAutofit/>
          </a:bodyPr>
          <a:lstStyle>
            <a:lvl1pPr marL="0" indent="0">
              <a:spcBef>
                <a:spcPts val="0"/>
              </a:spcBef>
              <a:buNone/>
              <a:defRPr sz="3200" spc="0" baseline="0">
                <a:solidFill>
                  <a:srgbClr val="21B9EC"/>
                </a:solidFill>
                <a:latin typeface="+mj-lt"/>
              </a:defRPr>
            </a:lvl1pPr>
          </a:lstStyle>
          <a:p>
            <a:pPr lvl="0"/>
            <a:r>
              <a:rPr lang="en-US" dirty="0"/>
              <a:t>Name</a:t>
            </a:r>
          </a:p>
        </p:txBody>
      </p:sp>
    </p:spTree>
    <p:extLst>
      <p:ext uri="{BB962C8B-B14F-4D97-AF65-F5344CB8AC3E}">
        <p14:creationId xmlns:p14="http://schemas.microsoft.com/office/powerpoint/2010/main" val="37482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Hannah Ackroyd</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Senior Business Development Manager</a:t>
            </a:r>
          </a:p>
        </p:txBody>
      </p:sp>
      <p:pic>
        <p:nvPicPr>
          <p:cNvPr id="18" name="Picture 17" descr="A picture containing shirt, dress&#10;&#10;Description automatically generated">
            <a:extLst>
              <a:ext uri="{FF2B5EF4-FFF2-40B4-BE49-F238E27FC236}">
                <a16:creationId xmlns:a16="http://schemas.microsoft.com/office/drawing/2014/main" id="{CB9A8C15-1CB8-4B68-B7AB-1E41E122409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9471" y="1006767"/>
            <a:ext cx="2739387" cy="7452781"/>
          </a:xfrm>
          <a:prstGeom prst="rect">
            <a:avLst/>
          </a:prstGeom>
        </p:spPr>
      </p:pic>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hannah@blackmarble.com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35234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3BCA8A-736D-4FD9-8A73-27D62B088C5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FC2B7DD6-C2B5-4076-8E66-E55AF958F8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287"/>
          <a:stretch/>
        </p:blipFill>
        <p:spPr>
          <a:xfrm>
            <a:off x="9055996" y="1076325"/>
            <a:ext cx="2329668" cy="4641671"/>
          </a:xfrm>
          <a:prstGeom prst="rect">
            <a:avLst/>
          </a:prstGeom>
        </p:spPr>
      </p:pic>
      <p:sp>
        <p:nvSpPr>
          <p:cNvPr id="39" name="TextBox 38">
            <a:extLst>
              <a:ext uri="{FF2B5EF4-FFF2-40B4-BE49-F238E27FC236}">
                <a16:creationId xmlns:a16="http://schemas.microsoft.com/office/drawing/2014/main" id="{29BA5DC3-7B54-446A-838B-0503DC49C572}"/>
              </a:ext>
            </a:extLst>
          </p:cNvPr>
          <p:cNvSpPr txBox="1"/>
          <p:nvPr userDrawn="1"/>
        </p:nvSpPr>
        <p:spPr>
          <a:xfrm>
            <a:off x="806336" y="2014987"/>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Catherine Outram</a:t>
            </a:r>
          </a:p>
        </p:txBody>
      </p:sp>
      <p:sp>
        <p:nvSpPr>
          <p:cNvPr id="40" name="TextBox 39">
            <a:extLst>
              <a:ext uri="{FF2B5EF4-FFF2-40B4-BE49-F238E27FC236}">
                <a16:creationId xmlns:a16="http://schemas.microsoft.com/office/drawing/2014/main" id="{0A250D5F-160B-44D3-B218-983394516A61}"/>
              </a:ext>
            </a:extLst>
          </p:cNvPr>
          <p:cNvSpPr txBox="1"/>
          <p:nvPr userDrawn="1"/>
        </p:nvSpPr>
        <p:spPr>
          <a:xfrm>
            <a:off x="806335" y="2892519"/>
            <a:ext cx="8446112"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Senior Business Development Manager</a:t>
            </a:r>
          </a:p>
        </p:txBody>
      </p:sp>
      <p:sp>
        <p:nvSpPr>
          <p:cNvPr id="41" name="TextBox 40">
            <a:extLst>
              <a:ext uri="{FF2B5EF4-FFF2-40B4-BE49-F238E27FC236}">
                <a16:creationId xmlns:a16="http://schemas.microsoft.com/office/drawing/2014/main" id="{B55C729E-4C24-4725-A14F-3DEE42AEC6EF}"/>
              </a:ext>
            </a:extLst>
          </p:cNvPr>
          <p:cNvSpPr txBox="1"/>
          <p:nvPr userDrawn="1"/>
        </p:nvSpPr>
        <p:spPr>
          <a:xfrm>
            <a:off x="836147" y="3707855"/>
            <a:ext cx="4825147" cy="461665"/>
          </a:xfrm>
          <a:prstGeom prst="rect">
            <a:avLst/>
          </a:prstGeom>
          <a:noFill/>
        </p:spPr>
        <p:txBody>
          <a:bodyPr wrap="square" rtlCol="0">
            <a:spAutoFit/>
          </a:bodyPr>
          <a:lstStyle/>
          <a:p>
            <a:r>
              <a:rPr lang="en-GB" sz="2400">
                <a:solidFill>
                  <a:schemeClr val="tx1">
                    <a:lumMod val="75000"/>
                    <a:lumOff val="25000"/>
                  </a:schemeClr>
                </a:solidFill>
                <a:latin typeface="+mn-lt"/>
                <a:cs typeface="Segoe UI Semibold" panose="020B0702040204020203" pitchFamily="34" charset="0"/>
              </a:rPr>
              <a:t>catherine@blackmarble.com</a:t>
            </a:r>
          </a:p>
        </p:txBody>
      </p:sp>
      <p:sp>
        <p:nvSpPr>
          <p:cNvPr id="18" name="Rectangle 17">
            <a:extLst>
              <a:ext uri="{FF2B5EF4-FFF2-40B4-BE49-F238E27FC236}">
                <a16:creationId xmlns:a16="http://schemas.microsoft.com/office/drawing/2014/main" id="{8136DF95-72B8-4957-8666-C04C9028B5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3412131-B53C-4BEB-8735-65DC54D10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4BACA5E-EE25-42ED-88D4-BC21476EC3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46" name="Picture 45">
            <a:extLst>
              <a:ext uri="{FF2B5EF4-FFF2-40B4-BE49-F238E27FC236}">
                <a16:creationId xmlns:a16="http://schemas.microsoft.com/office/drawing/2014/main" id="{7187EAC1-EDDD-4D5F-9513-3D3FAA0AFD9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50" name="Picture 49">
            <a:extLst>
              <a:ext uri="{FF2B5EF4-FFF2-40B4-BE49-F238E27FC236}">
                <a16:creationId xmlns:a16="http://schemas.microsoft.com/office/drawing/2014/main" id="{E0C905D2-2CAD-4B36-9081-B84C7D8945A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51" name="TextBox 50">
            <a:extLst>
              <a:ext uri="{FF2B5EF4-FFF2-40B4-BE49-F238E27FC236}">
                <a16:creationId xmlns:a16="http://schemas.microsoft.com/office/drawing/2014/main" id="{9A32322B-71CC-4FEA-8A44-CA0209112AC1}"/>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52" name="TextBox 51">
            <a:extLst>
              <a:ext uri="{FF2B5EF4-FFF2-40B4-BE49-F238E27FC236}">
                <a16:creationId xmlns:a16="http://schemas.microsoft.com/office/drawing/2014/main" id="{FCA3FDAA-6929-4285-BCE1-4C95137A005C}"/>
              </a:ext>
            </a:extLst>
          </p:cNvPr>
          <p:cNvSpPr txBox="1"/>
          <p:nvPr userDrawn="1"/>
        </p:nvSpPr>
        <p:spPr>
          <a:xfrm>
            <a:off x="3379530" y="6105809"/>
            <a:ext cx="189667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BMCatherine</a:t>
            </a:r>
            <a:endParaRPr lang="en-GB" sz="2000">
              <a:solidFill>
                <a:srgbClr val="40404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ED2E180D-7F13-4B92-8D3F-650D7205FB8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54" name="TextBox 53">
            <a:extLst>
              <a:ext uri="{FF2B5EF4-FFF2-40B4-BE49-F238E27FC236}">
                <a16:creationId xmlns:a16="http://schemas.microsoft.com/office/drawing/2014/main" id="{C6C7923C-27D4-47D7-9AF9-736675F6A35D}"/>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9099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berty Shaw">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indoor&#10;&#10;Description automatically generated">
            <a:extLst>
              <a:ext uri="{FF2B5EF4-FFF2-40B4-BE49-F238E27FC236}">
                <a16:creationId xmlns:a16="http://schemas.microsoft.com/office/drawing/2014/main" id="{FE1E3DD9-F215-4FB5-BEB3-DC68EFB62E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8170"/>
          <a:stretch/>
        </p:blipFill>
        <p:spPr>
          <a:xfrm>
            <a:off x="8825650" y="1091470"/>
            <a:ext cx="2571109" cy="4616846"/>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Liberty Shaw</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liberty@blackmarble.com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18100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ns face&#10;&#10;Description generated with high confidence">
            <a:extLst>
              <a:ext uri="{FF2B5EF4-FFF2-40B4-BE49-F238E27FC236}">
                <a16:creationId xmlns:a16="http://schemas.microsoft.com/office/drawing/2014/main" id="{95313517-7585-44DD-9D02-04D21C7EA0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4250"/>
          <a:stretch/>
        </p:blipFill>
        <p:spPr>
          <a:xfrm>
            <a:off x="8990434" y="1027242"/>
            <a:ext cx="2394345" cy="4683303"/>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Haynes</a:t>
            </a:r>
          </a:p>
        </p:txBody>
      </p:sp>
      <p:sp>
        <p:nvSpPr>
          <p:cNvPr id="30" name="TextBox 29">
            <a:extLst>
              <a:ext uri="{FF2B5EF4-FFF2-40B4-BE49-F238E27FC236}">
                <a16:creationId xmlns:a16="http://schemas.microsoft.com/office/drawing/2014/main" id="{9D24CB2E-1841-4065-9CD3-2492343093BE}"/>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Engineering Director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userDrawn="1"/>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userDrawn="1"/>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Tree>
    <p:extLst>
      <p:ext uri="{BB962C8B-B14F-4D97-AF65-F5344CB8AC3E}">
        <p14:creationId xmlns:p14="http://schemas.microsoft.com/office/powerpoint/2010/main" val="144419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shirt&#10;&#10;Description automatically generated">
            <a:extLst>
              <a:ext uri="{FF2B5EF4-FFF2-40B4-BE49-F238E27FC236}">
                <a16:creationId xmlns:a16="http://schemas.microsoft.com/office/drawing/2014/main" id="{09575AF3-A5A8-410C-84CA-1BB312B0E27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83411" y="914400"/>
            <a:ext cx="2780331" cy="6858000"/>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userDrawn="1"/>
        </p:nvSpPr>
        <p:spPr>
          <a:xfrm>
            <a:off x="806336" y="2368751"/>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Simon Carter</a:t>
            </a:r>
          </a:p>
        </p:txBody>
      </p:sp>
      <p:sp>
        <p:nvSpPr>
          <p:cNvPr id="30" name="TextBox 29">
            <a:extLst>
              <a:ext uri="{FF2B5EF4-FFF2-40B4-BE49-F238E27FC236}">
                <a16:creationId xmlns:a16="http://schemas.microsoft.com/office/drawing/2014/main" id="{9D24CB2E-1841-4065-9CD3-2492343093BE}"/>
              </a:ext>
            </a:extLst>
          </p:cNvPr>
          <p:cNvSpPr txBox="1"/>
          <p:nvPr userDrawn="1"/>
        </p:nvSpPr>
        <p:spPr>
          <a:xfrm>
            <a:off x="806335" y="3246283"/>
            <a:ext cx="8446112"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Development Manager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userDrawn="1"/>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userDrawn="1"/>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Tree>
    <p:extLst>
      <p:ext uri="{BB962C8B-B14F-4D97-AF65-F5344CB8AC3E}">
        <p14:creationId xmlns:p14="http://schemas.microsoft.com/office/powerpoint/2010/main" val="7779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 AI">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4F82F8-3D48-4756-BB56-72FA7553FBC1}"/>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336178-E9F9-46AF-9333-7ED8863CCD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93"/>
          <a:stretch/>
        </p:blipFill>
        <p:spPr>
          <a:xfrm>
            <a:off x="0" y="-12077"/>
            <a:ext cx="12192000" cy="572262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2F2944F-3BA3-4E0F-93C7-CCD432B99C1A}"/>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0" name="Text Placeholder 2">
            <a:extLst>
              <a:ext uri="{FF2B5EF4-FFF2-40B4-BE49-F238E27FC236}">
                <a16:creationId xmlns:a16="http://schemas.microsoft.com/office/drawing/2014/main" id="{D3FAA553-6FE2-4ECA-8FB8-1485B5D6206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23598353"/>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DB7DE2-3B30-4FF1-B751-8AE067A45C9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060F8C25-62B7-4134-B473-DC89F84EC5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3" t="8514" r="21081" b="26381"/>
          <a:stretch/>
        </p:blipFill>
        <p:spPr>
          <a:xfrm>
            <a:off x="9026003" y="906088"/>
            <a:ext cx="2284847" cy="4796350"/>
          </a:xfrm>
          <a:prstGeom prst="rect">
            <a:avLst/>
          </a:prstGeom>
        </p:spPr>
      </p:pic>
      <p:sp>
        <p:nvSpPr>
          <p:cNvPr id="21" name="Rectangle 20">
            <a:extLst>
              <a:ext uri="{FF2B5EF4-FFF2-40B4-BE49-F238E27FC236}">
                <a16:creationId xmlns:a16="http://schemas.microsoft.com/office/drawing/2014/main" id="{BA860880-018B-484E-A4FB-8DAA82CAD4F4}"/>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41F04182-AB13-4270-959C-C0469F97CE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554" y="6027340"/>
            <a:ext cx="525927" cy="525927"/>
          </a:xfrm>
          <a:prstGeom prst="rect">
            <a:avLst/>
          </a:prstGeom>
        </p:spPr>
      </p:pic>
      <p:pic>
        <p:nvPicPr>
          <p:cNvPr id="15" name="Picture 14">
            <a:extLst>
              <a:ext uri="{FF2B5EF4-FFF2-40B4-BE49-F238E27FC236}">
                <a16:creationId xmlns:a16="http://schemas.microsoft.com/office/drawing/2014/main" id="{638B6B67-F100-4E68-AC59-779E306FC5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22475" y="6035623"/>
            <a:ext cx="525927" cy="525927"/>
          </a:xfrm>
          <a:prstGeom prst="rect">
            <a:avLst/>
          </a:prstGeom>
        </p:spPr>
      </p:pic>
      <p:pic>
        <p:nvPicPr>
          <p:cNvPr id="17" name="Picture 16">
            <a:extLst>
              <a:ext uri="{FF2B5EF4-FFF2-40B4-BE49-F238E27FC236}">
                <a16:creationId xmlns:a16="http://schemas.microsoft.com/office/drawing/2014/main" id="{4509DEBC-D265-42B8-B94F-9A9A19B0E8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78217" y="6041660"/>
            <a:ext cx="525927" cy="525927"/>
          </a:xfrm>
          <a:prstGeom prst="rect">
            <a:avLst/>
          </a:prstGeom>
        </p:spPr>
      </p:pic>
      <p:sp>
        <p:nvSpPr>
          <p:cNvPr id="18" name="TextBox 17">
            <a:extLst>
              <a:ext uri="{FF2B5EF4-FFF2-40B4-BE49-F238E27FC236}">
                <a16:creationId xmlns:a16="http://schemas.microsoft.com/office/drawing/2014/main" id="{84682669-D512-4E38-90D5-5FC632BE78A8}"/>
              </a:ext>
            </a:extLst>
          </p:cNvPr>
          <p:cNvSpPr txBox="1"/>
          <p:nvPr userDrawn="1"/>
        </p:nvSpPr>
        <p:spPr>
          <a:xfrm>
            <a:off x="1478784"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2" name="TextBox 31">
            <a:extLst>
              <a:ext uri="{FF2B5EF4-FFF2-40B4-BE49-F238E27FC236}">
                <a16:creationId xmlns:a16="http://schemas.microsoft.com/office/drawing/2014/main" id="{B3552C81-8A9E-4CA3-82FD-92421C77048D}"/>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Riccardo Viglianisi</a:t>
            </a:r>
          </a:p>
        </p:txBody>
      </p:sp>
      <p:sp>
        <p:nvSpPr>
          <p:cNvPr id="34" name="TextBox 33">
            <a:extLst>
              <a:ext uri="{FF2B5EF4-FFF2-40B4-BE49-F238E27FC236}">
                <a16:creationId xmlns:a16="http://schemas.microsoft.com/office/drawing/2014/main" id="{5E9756FE-B4FF-46FF-A2DC-8DE116B02054}"/>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p:txBody>
      </p:sp>
      <p:sp>
        <p:nvSpPr>
          <p:cNvPr id="28" name="TextBox 27">
            <a:extLst>
              <a:ext uri="{FF2B5EF4-FFF2-40B4-BE49-F238E27FC236}">
                <a16:creationId xmlns:a16="http://schemas.microsoft.com/office/drawing/2014/main" id="{32B88FAA-5E34-4BD3-9B70-9CD3B19F40D4}"/>
              </a:ext>
            </a:extLst>
          </p:cNvPr>
          <p:cNvSpPr txBox="1"/>
          <p:nvPr userDrawn="1"/>
        </p:nvSpPr>
        <p:spPr>
          <a:xfrm>
            <a:off x="4202582" y="6101490"/>
            <a:ext cx="226055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CaptainShmaser</a:t>
            </a:r>
            <a:endParaRPr lang="en-GB" sz="2000">
              <a:solidFill>
                <a:srgbClr val="40404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2F161D3-896A-404B-9A44-C24ECC3B34E1}"/>
              </a:ext>
            </a:extLst>
          </p:cNvPr>
          <p:cNvSpPr txBox="1"/>
          <p:nvPr userDrawn="1"/>
        </p:nvSpPr>
        <p:spPr>
          <a:xfrm>
            <a:off x="7474037" y="6096732"/>
            <a:ext cx="406617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rviglianisi</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00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gan Falkingham">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33DE9-0A02-4CA8-B1B5-2F2ABF84F305}"/>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5F31DB-4173-4B5A-887C-21A1DDE3E8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3219" y="290413"/>
            <a:ext cx="5854420" cy="8276600"/>
          </a:xfrm>
          <a:prstGeom prst="rect">
            <a:avLst/>
          </a:prstGeom>
        </p:spPr>
      </p:pic>
      <p:sp>
        <p:nvSpPr>
          <p:cNvPr id="14" name="Rectangle 13">
            <a:extLst>
              <a:ext uri="{FF2B5EF4-FFF2-40B4-BE49-F238E27FC236}">
                <a16:creationId xmlns:a16="http://schemas.microsoft.com/office/drawing/2014/main" id="{9A5B60C8-9BB1-4749-8966-4B1E8524978E}"/>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vector graphics&#10;&#10;Description generated with high confidence">
            <a:extLst>
              <a:ext uri="{FF2B5EF4-FFF2-40B4-BE49-F238E27FC236}">
                <a16:creationId xmlns:a16="http://schemas.microsoft.com/office/drawing/2014/main" id="{F6DF87D6-B17F-4AA9-AB83-7B02AC21C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640" y="6027340"/>
            <a:ext cx="525927" cy="525927"/>
          </a:xfrm>
          <a:prstGeom prst="rect">
            <a:avLst/>
          </a:prstGeom>
        </p:spPr>
      </p:pic>
      <p:pic>
        <p:nvPicPr>
          <p:cNvPr id="26" name="Picture 25">
            <a:extLst>
              <a:ext uri="{FF2B5EF4-FFF2-40B4-BE49-F238E27FC236}">
                <a16:creationId xmlns:a16="http://schemas.microsoft.com/office/drawing/2014/main" id="{698DB9BF-31ED-4FFC-9975-E439ED69B0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27" name="Picture 26">
            <a:extLst>
              <a:ext uri="{FF2B5EF4-FFF2-40B4-BE49-F238E27FC236}">
                <a16:creationId xmlns:a16="http://schemas.microsoft.com/office/drawing/2014/main" id="{B233D0B6-5B3C-4F24-9628-2C69993493E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8" name="TextBox 27">
            <a:extLst>
              <a:ext uri="{FF2B5EF4-FFF2-40B4-BE49-F238E27FC236}">
                <a16:creationId xmlns:a16="http://schemas.microsoft.com/office/drawing/2014/main" id="{495EF94E-E3A2-4D24-921E-806BE0313D87}"/>
              </a:ext>
            </a:extLst>
          </p:cNvPr>
          <p:cNvSpPr txBox="1"/>
          <p:nvPr userDrawn="1"/>
        </p:nvSpPr>
        <p:spPr>
          <a:xfrm>
            <a:off x="2384870"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FBB6B6C2-2AA1-4614-AEEB-D7245F9BFA9B}"/>
              </a:ext>
            </a:extLst>
          </p:cNvPr>
          <p:cNvSpPr txBox="1"/>
          <p:nvPr userDrawn="1"/>
        </p:nvSpPr>
        <p:spPr>
          <a:xfrm>
            <a:off x="5108668"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A7B38D-B9D6-42B2-B585-44160E7D768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Megan Falkingham</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Creative Designer</a:t>
            </a:r>
          </a:p>
        </p:txBody>
      </p:sp>
    </p:spTree>
    <p:extLst>
      <p:ext uri="{BB962C8B-B14F-4D97-AF65-F5344CB8AC3E}">
        <p14:creationId xmlns:p14="http://schemas.microsoft.com/office/powerpoint/2010/main" val="5284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04B678-F7B0-428F-A422-A1366B26B9E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E1BCFEFC-EC85-44A1-9D6F-26A3DA6D0E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292"/>
          <a:stretch/>
        </p:blipFill>
        <p:spPr>
          <a:xfrm>
            <a:off x="7660000" y="852974"/>
            <a:ext cx="3864320" cy="4846216"/>
          </a:xfrm>
          <a:prstGeom prst="rect">
            <a:avLst/>
          </a:prstGeom>
        </p:spPr>
      </p:pic>
      <p:sp>
        <p:nvSpPr>
          <p:cNvPr id="15" name="Rectangle 14">
            <a:extLst>
              <a:ext uri="{FF2B5EF4-FFF2-40B4-BE49-F238E27FC236}">
                <a16:creationId xmlns:a16="http://schemas.microsoft.com/office/drawing/2014/main" id="{FEFFEAC2-4E60-4E8A-92EF-6F3E4889BAF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C277C7C9-A3A7-4946-ADB1-84297EE671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1491" y="6027340"/>
            <a:ext cx="525927" cy="525927"/>
          </a:xfrm>
          <a:prstGeom prst="rect">
            <a:avLst/>
          </a:prstGeom>
        </p:spPr>
      </p:pic>
      <p:pic>
        <p:nvPicPr>
          <p:cNvPr id="17" name="Picture 16">
            <a:extLst>
              <a:ext uri="{FF2B5EF4-FFF2-40B4-BE49-F238E27FC236}">
                <a16:creationId xmlns:a16="http://schemas.microsoft.com/office/drawing/2014/main" id="{BA4B76D5-C3FE-4438-8AD3-173D62C7131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6082" y="6035623"/>
            <a:ext cx="525927" cy="525927"/>
          </a:xfrm>
          <a:prstGeom prst="rect">
            <a:avLst/>
          </a:prstGeom>
        </p:spPr>
      </p:pic>
      <p:pic>
        <p:nvPicPr>
          <p:cNvPr id="18" name="Picture 17">
            <a:extLst>
              <a:ext uri="{FF2B5EF4-FFF2-40B4-BE49-F238E27FC236}">
                <a16:creationId xmlns:a16="http://schemas.microsoft.com/office/drawing/2014/main" id="{F7E3421E-1137-4253-84AF-0D28B7E8603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67569" y="6041660"/>
            <a:ext cx="525927" cy="525927"/>
          </a:xfrm>
          <a:prstGeom prst="rect">
            <a:avLst/>
          </a:prstGeom>
        </p:spPr>
      </p:pic>
      <p:sp>
        <p:nvSpPr>
          <p:cNvPr id="28" name="TextBox 27">
            <a:extLst>
              <a:ext uri="{FF2B5EF4-FFF2-40B4-BE49-F238E27FC236}">
                <a16:creationId xmlns:a16="http://schemas.microsoft.com/office/drawing/2014/main" id="{8EF3693F-A62C-48FF-99DB-7F6C9E619FA5}"/>
              </a:ext>
            </a:extLst>
          </p:cNvPr>
          <p:cNvSpPr txBox="1"/>
          <p:nvPr userDrawn="1"/>
        </p:nvSpPr>
        <p:spPr>
          <a:xfrm>
            <a:off x="1982013"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AE3721F8-C9A6-46A8-B253-9AD74303D4F9}"/>
              </a:ext>
            </a:extLst>
          </p:cNvPr>
          <p:cNvSpPr txBox="1"/>
          <p:nvPr userDrawn="1"/>
        </p:nvSpPr>
        <p:spPr>
          <a:xfrm>
            <a:off x="4705811" y="6081491"/>
            <a:ext cx="183095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RobertHogg</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C6AE8D2-2B0E-41FF-8A1E-3374F5583CDC}"/>
              </a:ext>
            </a:extLst>
          </p:cNvPr>
          <p:cNvSpPr txBox="1"/>
          <p:nvPr userDrawn="1"/>
        </p:nvSpPr>
        <p:spPr>
          <a:xfrm>
            <a:off x="7655196" y="6081491"/>
            <a:ext cx="351410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Blogs.blackmarble.co.uk/boss</a:t>
            </a:r>
          </a:p>
        </p:txBody>
      </p:sp>
      <p:sp>
        <p:nvSpPr>
          <p:cNvPr id="44" name="TextBox 43">
            <a:extLst>
              <a:ext uri="{FF2B5EF4-FFF2-40B4-BE49-F238E27FC236}">
                <a16:creationId xmlns:a16="http://schemas.microsoft.com/office/drawing/2014/main" id="{4235A46D-4EA3-4F27-9C10-A46E8A5F644E}"/>
              </a:ext>
            </a:extLst>
          </p:cNvPr>
          <p:cNvSpPr txBox="1"/>
          <p:nvPr userDrawn="1"/>
        </p:nvSpPr>
        <p:spPr>
          <a:xfrm>
            <a:off x="806336" y="1866220"/>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Robert Hogg</a:t>
            </a:r>
          </a:p>
        </p:txBody>
      </p:sp>
      <p:sp>
        <p:nvSpPr>
          <p:cNvPr id="45" name="TextBox 44">
            <a:extLst>
              <a:ext uri="{FF2B5EF4-FFF2-40B4-BE49-F238E27FC236}">
                <a16:creationId xmlns:a16="http://schemas.microsoft.com/office/drawing/2014/main" id="{5958B4D4-6672-4AAC-AA06-B75411561C1A}"/>
              </a:ext>
            </a:extLst>
          </p:cNvPr>
          <p:cNvSpPr txBox="1"/>
          <p:nvPr userDrawn="1"/>
        </p:nvSpPr>
        <p:spPr>
          <a:xfrm>
            <a:off x="806337" y="2743752"/>
            <a:ext cx="7476586" cy="2062103"/>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Executive Officer (CEO)</a:t>
            </a:r>
          </a:p>
          <a:p>
            <a:pPr lvl="0"/>
            <a:r>
              <a:rPr lang="en-US" sz="3200">
                <a:latin typeface="+mj-lt"/>
              </a:rPr>
              <a:t>MVP (Azure)</a:t>
            </a:r>
          </a:p>
          <a:p>
            <a:pPr lvl="0"/>
            <a:r>
              <a:rPr lang="en-US" sz="3200">
                <a:latin typeface="+mj-lt"/>
              </a:rPr>
              <a:t>Microsoft Regional Director</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 name="Oval 1">
            <a:extLst>
              <a:ext uri="{FF2B5EF4-FFF2-40B4-BE49-F238E27FC236}">
                <a16:creationId xmlns:a16="http://schemas.microsoft.com/office/drawing/2014/main" id="{6B8B7B24-5AA6-4484-8E26-A52C8BCF987A}"/>
              </a:ext>
            </a:extLst>
          </p:cNvPr>
          <p:cNvSpPr/>
          <p:nvPr userDrawn="1"/>
        </p:nvSpPr>
        <p:spPr>
          <a:xfrm>
            <a:off x="10245390" y="4505498"/>
            <a:ext cx="340822" cy="3823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0BA08982-1AAD-4E91-8A15-844A9922581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124529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E7FC23-D04F-4EC9-8587-AB6E9CC3AC1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E857E517-0F5F-4AEA-9F58-32CA1B21A7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033" r="15420" b="26809"/>
          <a:stretch/>
        </p:blipFill>
        <p:spPr>
          <a:xfrm>
            <a:off x="8282922" y="595282"/>
            <a:ext cx="3282251" cy="5103570"/>
          </a:xfrm>
          <a:prstGeom prst="rect">
            <a:avLst/>
          </a:prstGeom>
        </p:spPr>
      </p:pic>
      <p:sp>
        <p:nvSpPr>
          <p:cNvPr id="15" name="Rectangle 14">
            <a:extLst>
              <a:ext uri="{FF2B5EF4-FFF2-40B4-BE49-F238E27FC236}">
                <a16:creationId xmlns:a16="http://schemas.microsoft.com/office/drawing/2014/main" id="{101F39BF-05E2-4DA6-A49C-9C0E4997E02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20459344-16E1-441A-A1DA-ED0589EBC6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5891" y="6027340"/>
            <a:ext cx="525927" cy="525927"/>
          </a:xfrm>
          <a:prstGeom prst="rect">
            <a:avLst/>
          </a:prstGeom>
        </p:spPr>
      </p:pic>
      <p:pic>
        <p:nvPicPr>
          <p:cNvPr id="17" name="Picture 16">
            <a:extLst>
              <a:ext uri="{FF2B5EF4-FFF2-40B4-BE49-F238E27FC236}">
                <a16:creationId xmlns:a16="http://schemas.microsoft.com/office/drawing/2014/main" id="{DAAF6D68-29B6-49D3-A50C-2B37354F57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8812" y="6035623"/>
            <a:ext cx="525927" cy="525927"/>
          </a:xfrm>
          <a:prstGeom prst="rect">
            <a:avLst/>
          </a:prstGeom>
        </p:spPr>
      </p:pic>
      <p:pic>
        <p:nvPicPr>
          <p:cNvPr id="18" name="Picture 17">
            <a:extLst>
              <a:ext uri="{FF2B5EF4-FFF2-40B4-BE49-F238E27FC236}">
                <a16:creationId xmlns:a16="http://schemas.microsoft.com/office/drawing/2014/main" id="{C30C0BB1-7CAB-4CA2-A009-A8E54F973CA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58758" y="6041660"/>
            <a:ext cx="525927" cy="525927"/>
          </a:xfrm>
          <a:prstGeom prst="rect">
            <a:avLst/>
          </a:prstGeom>
        </p:spPr>
      </p:pic>
      <p:sp>
        <p:nvSpPr>
          <p:cNvPr id="36" name="TextBox 35">
            <a:extLst>
              <a:ext uri="{FF2B5EF4-FFF2-40B4-BE49-F238E27FC236}">
                <a16:creationId xmlns:a16="http://schemas.microsoft.com/office/drawing/2014/main" id="{50148501-842E-41FF-B2FD-A659C9F6AB1A}"/>
              </a:ext>
            </a:extLst>
          </p:cNvPr>
          <p:cNvSpPr txBox="1"/>
          <p:nvPr userDrawn="1"/>
        </p:nvSpPr>
        <p:spPr>
          <a:xfrm>
            <a:off x="205682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7" name="TextBox 36">
            <a:extLst>
              <a:ext uri="{FF2B5EF4-FFF2-40B4-BE49-F238E27FC236}">
                <a16:creationId xmlns:a16="http://schemas.microsoft.com/office/drawing/2014/main" id="{EEB58D2E-72B8-49E8-8FCF-14398ED07723}"/>
              </a:ext>
            </a:extLst>
          </p:cNvPr>
          <p:cNvSpPr txBox="1"/>
          <p:nvPr userDrawn="1"/>
        </p:nvSpPr>
        <p:spPr>
          <a:xfrm>
            <a:off x="4780626" y="6081491"/>
            <a:ext cx="1220206"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@W4050</a:t>
            </a:r>
          </a:p>
        </p:txBody>
      </p:sp>
      <p:sp>
        <p:nvSpPr>
          <p:cNvPr id="39" name="TextBox 38">
            <a:extLst>
              <a:ext uri="{FF2B5EF4-FFF2-40B4-BE49-F238E27FC236}">
                <a16:creationId xmlns:a16="http://schemas.microsoft.com/office/drawing/2014/main" id="{26A12EFC-EAD3-4DBF-9766-34DBE7AAF438}"/>
              </a:ext>
            </a:extLst>
          </p:cNvPr>
          <p:cNvSpPr txBox="1"/>
          <p:nvPr userDrawn="1"/>
        </p:nvSpPr>
        <p:spPr>
          <a:xfrm>
            <a:off x="7131705" y="6081491"/>
            <a:ext cx="3996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adawson</a:t>
            </a:r>
            <a:endParaRPr lang="en-GB" sz="2000">
              <a:solidFill>
                <a:srgbClr val="404040"/>
              </a:solidFill>
              <a:latin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B9C46B5-0C78-4F1C-B673-21740C1E5DC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5" name="TextBox 44">
            <a:extLst>
              <a:ext uri="{FF2B5EF4-FFF2-40B4-BE49-F238E27FC236}">
                <a16:creationId xmlns:a16="http://schemas.microsoft.com/office/drawing/2014/main" id="{55ACA838-8B1C-4498-ABA5-7B35C08F9992}"/>
              </a:ext>
            </a:extLst>
          </p:cNvPr>
          <p:cNvSpPr txBox="1"/>
          <p:nvPr userDrawn="1"/>
        </p:nvSpPr>
        <p:spPr>
          <a:xfrm>
            <a:off x="806336" y="2038926"/>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Dawson</a:t>
            </a:r>
          </a:p>
        </p:txBody>
      </p:sp>
      <p:sp>
        <p:nvSpPr>
          <p:cNvPr id="46" name="TextBox 45">
            <a:extLst>
              <a:ext uri="{FF2B5EF4-FFF2-40B4-BE49-F238E27FC236}">
                <a16:creationId xmlns:a16="http://schemas.microsoft.com/office/drawing/2014/main" id="{EF491960-8987-4EDE-A2F0-27BB68BCD84C}"/>
              </a:ext>
            </a:extLst>
          </p:cNvPr>
          <p:cNvSpPr txBox="1"/>
          <p:nvPr userDrawn="1"/>
        </p:nvSpPr>
        <p:spPr>
          <a:xfrm>
            <a:off x="806335" y="2916458"/>
            <a:ext cx="7476587"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Information Officer (CIO)</a:t>
            </a:r>
          </a:p>
          <a:p>
            <a:pPr lvl="0"/>
            <a:r>
              <a:rPr lang="en-US" sz="3200">
                <a:latin typeface="+mj-lt"/>
              </a:rPr>
              <a:t>MVP (Office Apps and Services)</a:t>
            </a:r>
          </a:p>
          <a:p>
            <a:endParaRPr lang="en-GB" sz="3200">
              <a:solidFill>
                <a:schemeClr val="tx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111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AA1DF2-E601-461E-8716-9BA180493A6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8C39A50E-379E-44CB-860E-A5AEE33D2F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3973"/>
          <a:stretch/>
        </p:blipFill>
        <p:spPr>
          <a:xfrm>
            <a:off x="8282921" y="1109270"/>
            <a:ext cx="3313340" cy="4589582"/>
          </a:xfrm>
          <a:prstGeom prst="rect">
            <a:avLst/>
          </a:prstGeom>
        </p:spPr>
      </p:pic>
      <p:sp>
        <p:nvSpPr>
          <p:cNvPr id="18" name="Rectangle 17">
            <a:extLst>
              <a:ext uri="{FF2B5EF4-FFF2-40B4-BE49-F238E27FC236}">
                <a16:creationId xmlns:a16="http://schemas.microsoft.com/office/drawing/2014/main" id="{4391A027-E75F-4989-982B-DAAC65C416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ED5FC0B1-ABB0-4384-A2D5-54055F7A336B}"/>
              </a:ext>
            </a:extLst>
          </p:cNvPr>
          <p:cNvSpPr txBox="1"/>
          <p:nvPr userDrawn="1"/>
        </p:nvSpPr>
        <p:spPr>
          <a:xfrm>
            <a:off x="806336" y="2034019"/>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Rik Hepworth</a:t>
            </a:r>
          </a:p>
        </p:txBody>
      </p:sp>
      <p:sp>
        <p:nvSpPr>
          <p:cNvPr id="43" name="TextBox 42">
            <a:extLst>
              <a:ext uri="{FF2B5EF4-FFF2-40B4-BE49-F238E27FC236}">
                <a16:creationId xmlns:a16="http://schemas.microsoft.com/office/drawing/2014/main" id="{3FA72A2B-ACE5-4A2C-80B0-CBF2EF4D7AC7}"/>
              </a:ext>
            </a:extLst>
          </p:cNvPr>
          <p:cNvSpPr txBox="1"/>
          <p:nvPr userDrawn="1"/>
        </p:nvSpPr>
        <p:spPr>
          <a:xfrm>
            <a:off x="806335" y="2911551"/>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Consultancy Officer (CCO)</a:t>
            </a:r>
          </a:p>
          <a:p>
            <a:pPr lvl="0"/>
            <a:r>
              <a:rPr lang="en-US" sz="3200">
                <a:latin typeface="+mj-lt"/>
              </a:rPr>
              <a:t>MVP (Azure)</a:t>
            </a:r>
          </a:p>
        </p:txBody>
      </p:sp>
      <p:pic>
        <p:nvPicPr>
          <p:cNvPr id="14" name="Picture 13">
            <a:extLst>
              <a:ext uri="{FF2B5EF4-FFF2-40B4-BE49-F238E27FC236}">
                <a16:creationId xmlns:a16="http://schemas.microsoft.com/office/drawing/2014/main" id="{7C3FA704-DB3C-48A8-BC39-234306E136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pic>
        <p:nvPicPr>
          <p:cNvPr id="15" name="Picture 14">
            <a:extLst>
              <a:ext uri="{FF2B5EF4-FFF2-40B4-BE49-F238E27FC236}">
                <a16:creationId xmlns:a16="http://schemas.microsoft.com/office/drawing/2014/main" id="{B5B4683C-E0E5-43CD-83D5-B8FE6CCD56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4634" y="6035623"/>
            <a:ext cx="525927" cy="525927"/>
          </a:xfrm>
          <a:prstGeom prst="rect">
            <a:avLst/>
          </a:prstGeom>
        </p:spPr>
      </p:pic>
      <p:pic>
        <p:nvPicPr>
          <p:cNvPr id="17" name="Picture 16">
            <a:extLst>
              <a:ext uri="{FF2B5EF4-FFF2-40B4-BE49-F238E27FC236}">
                <a16:creationId xmlns:a16="http://schemas.microsoft.com/office/drawing/2014/main" id="{471E5A4D-21CC-47D3-BAFF-0D485BB56E7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31995" y="6041660"/>
            <a:ext cx="525927" cy="525927"/>
          </a:xfrm>
          <a:prstGeom prst="rect">
            <a:avLst/>
          </a:prstGeom>
        </p:spPr>
      </p:pic>
      <p:sp>
        <p:nvSpPr>
          <p:cNvPr id="22" name="TextBox 21">
            <a:extLst>
              <a:ext uri="{FF2B5EF4-FFF2-40B4-BE49-F238E27FC236}">
                <a16:creationId xmlns:a16="http://schemas.microsoft.com/office/drawing/2014/main" id="{FAFD6935-78AD-4AC2-93F1-5D23EA8AD4BC}"/>
              </a:ext>
            </a:extLst>
          </p:cNvPr>
          <p:cNvSpPr txBox="1"/>
          <p:nvPr userDrawn="1"/>
        </p:nvSpPr>
        <p:spPr>
          <a:xfrm>
            <a:off x="4357276" y="6081491"/>
            <a:ext cx="2975686" cy="400110"/>
          </a:xfrm>
          <a:prstGeom prst="rect">
            <a:avLst/>
          </a:prstGeom>
          <a:noFill/>
        </p:spPr>
        <p:txBody>
          <a:bodyPr wrap="none" rtlCol="0">
            <a:spAutoFit/>
          </a:bodyPr>
          <a:lstStyle/>
          <a:p>
            <a:r>
              <a:rPr lang="en-GB" sz="2000" dirty="0">
                <a:solidFill>
                  <a:srgbClr val="404040"/>
                </a:solidFill>
                <a:latin typeface="Segoe UI" panose="020B0502040204020203" pitchFamily="34" charset="0"/>
                <a:cs typeface="Segoe UI" panose="020B0502040204020203" pitchFamily="34" charset="0"/>
              </a:rPr>
              <a:t>Github.com/</a:t>
            </a:r>
            <a:r>
              <a:rPr lang="en-GB" sz="2000" dirty="0" err="1">
                <a:solidFill>
                  <a:srgbClr val="404040"/>
                </a:solidFill>
                <a:latin typeface="Segoe UI" panose="020B0502040204020203" pitchFamily="34" charset="0"/>
                <a:cs typeface="Segoe UI" panose="020B0502040204020203" pitchFamily="34" charset="0"/>
              </a:rPr>
              <a:t>rikhepworth</a:t>
            </a:r>
            <a:endParaRPr lang="en-GB" sz="2000" dirty="0">
              <a:solidFill>
                <a:srgbClr val="404040"/>
              </a:solidFill>
              <a:latin typeface="Segoe UI" panose="020B0502040204020203" pitchFamily="34" charset="0"/>
              <a:cs typeface="Segoe UI" panose="020B0502040204020203" pitchFamily="34" charset="0"/>
            </a:endParaRPr>
          </a:p>
        </p:txBody>
      </p:sp>
      <p:sp>
        <p:nvSpPr>
          <p:cNvPr id="23" name="TextBox 22">
            <a:extLst>
              <a:ext uri="{FF2B5EF4-FFF2-40B4-BE49-F238E27FC236}">
                <a16:creationId xmlns:a16="http://schemas.microsoft.com/office/drawing/2014/main" id="{56CE08EB-3C39-42E2-8103-979C2507D466}"/>
              </a:ext>
            </a:extLst>
          </p:cNvPr>
          <p:cNvSpPr txBox="1"/>
          <p:nvPr userDrawn="1"/>
        </p:nvSpPr>
        <p:spPr>
          <a:xfrm>
            <a:off x="1362676" y="6081491"/>
            <a:ext cx="180709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rikhepworth</a:t>
            </a:r>
            <a:endParaRPr lang="en-GB" sz="2000">
              <a:solidFill>
                <a:srgbClr val="404040"/>
              </a:solidFill>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F67F8E64-E5BD-4122-97DC-5DF6784AF269}"/>
              </a:ext>
            </a:extLst>
          </p:cNvPr>
          <p:cNvSpPr txBox="1"/>
          <p:nvPr userDrawn="1"/>
        </p:nvSpPr>
        <p:spPr>
          <a:xfrm>
            <a:off x="8529377" y="6081491"/>
            <a:ext cx="2898550" cy="400110"/>
          </a:xfrm>
          <a:prstGeom prst="rect">
            <a:avLst/>
          </a:prstGeom>
          <a:noFill/>
        </p:spPr>
        <p:txBody>
          <a:bodyPr wrap="none" rtlCol="0">
            <a:spAutoFit/>
          </a:bodyPr>
          <a:lstStyle/>
          <a:p>
            <a:r>
              <a:rPr lang="en-GB" sz="2000" dirty="0">
                <a:solidFill>
                  <a:srgbClr val="404040"/>
                </a:solidFill>
                <a:latin typeface="Segoe UI" panose="020B0502040204020203" pitchFamily="34" charset="0"/>
                <a:cs typeface="Segoe UI" panose="020B0502040204020203" pitchFamily="34" charset="0"/>
              </a:rPr>
              <a:t>blogs.blackmarble.co.uk</a:t>
            </a:r>
          </a:p>
        </p:txBody>
      </p:sp>
      <p:pic>
        <p:nvPicPr>
          <p:cNvPr id="28" name="Graphic 27">
            <a:extLst>
              <a:ext uri="{FF2B5EF4-FFF2-40B4-BE49-F238E27FC236}">
                <a16:creationId xmlns:a16="http://schemas.microsoft.com/office/drawing/2014/main" id="{F25544FE-26AF-4025-B0B2-7385F2991708}"/>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779234" y="6035623"/>
            <a:ext cx="525927" cy="525927"/>
          </a:xfrm>
          <a:prstGeom prst="rect">
            <a:avLst/>
          </a:prstGeom>
        </p:spPr>
      </p:pic>
    </p:spTree>
    <p:extLst>
      <p:ext uri="{BB962C8B-B14F-4D97-AF65-F5344CB8AC3E}">
        <p14:creationId xmlns:p14="http://schemas.microsoft.com/office/powerpoint/2010/main" val="264069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3B1DF-7106-4B7B-9F93-E37CDBF6E21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7222FE75-6174-4B59-9696-7B2A5A1E4F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5979"/>
          <a:stretch/>
        </p:blipFill>
        <p:spPr>
          <a:xfrm>
            <a:off x="8637797" y="1002500"/>
            <a:ext cx="2451535" cy="4696352"/>
          </a:xfrm>
          <a:prstGeom prst="rect">
            <a:avLst/>
          </a:prstGeom>
        </p:spPr>
      </p:pic>
      <p:sp>
        <p:nvSpPr>
          <p:cNvPr id="16" name="Rectangle 15">
            <a:extLst>
              <a:ext uri="{FF2B5EF4-FFF2-40B4-BE49-F238E27FC236}">
                <a16:creationId xmlns:a16="http://schemas.microsoft.com/office/drawing/2014/main" id="{6D5F17CF-B081-403D-95A2-2C04746A83F8}"/>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picture containing vector graphics&#10;&#10;Description generated with high confidence">
            <a:extLst>
              <a:ext uri="{FF2B5EF4-FFF2-40B4-BE49-F238E27FC236}">
                <a16:creationId xmlns:a16="http://schemas.microsoft.com/office/drawing/2014/main" id="{0703330E-99CC-4B06-B59B-6EC847E87A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782" y="6027340"/>
            <a:ext cx="525927" cy="525927"/>
          </a:xfrm>
          <a:prstGeom prst="rect">
            <a:avLst/>
          </a:prstGeom>
        </p:spPr>
      </p:pic>
      <p:pic>
        <p:nvPicPr>
          <p:cNvPr id="19" name="Picture 18">
            <a:extLst>
              <a:ext uri="{FF2B5EF4-FFF2-40B4-BE49-F238E27FC236}">
                <a16:creationId xmlns:a16="http://schemas.microsoft.com/office/drawing/2014/main" id="{8EAA37F1-6055-44CB-A812-619DADA95D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31349" y="6035623"/>
            <a:ext cx="525927" cy="525927"/>
          </a:xfrm>
          <a:prstGeom prst="rect">
            <a:avLst/>
          </a:prstGeom>
        </p:spPr>
      </p:pic>
      <p:pic>
        <p:nvPicPr>
          <p:cNvPr id="20" name="Picture 19">
            <a:extLst>
              <a:ext uri="{FF2B5EF4-FFF2-40B4-BE49-F238E27FC236}">
                <a16:creationId xmlns:a16="http://schemas.microsoft.com/office/drawing/2014/main" id="{C0972D10-4EF1-4190-B4F1-C761965CC74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85591" y="6041660"/>
            <a:ext cx="525927" cy="525927"/>
          </a:xfrm>
          <a:prstGeom prst="rect">
            <a:avLst/>
          </a:prstGeom>
        </p:spPr>
      </p:pic>
      <p:pic>
        <p:nvPicPr>
          <p:cNvPr id="24" name="Picture 23">
            <a:extLst>
              <a:ext uri="{FF2B5EF4-FFF2-40B4-BE49-F238E27FC236}">
                <a16:creationId xmlns:a16="http://schemas.microsoft.com/office/drawing/2014/main" id="{DDED516E-DD2E-412D-8097-FB54910FD54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1" name="TextBox 40">
            <a:extLst>
              <a:ext uri="{FF2B5EF4-FFF2-40B4-BE49-F238E27FC236}">
                <a16:creationId xmlns:a16="http://schemas.microsoft.com/office/drawing/2014/main" id="{7ED7FF74-5603-4E31-A21D-FC0A82071C88}"/>
              </a:ext>
            </a:extLst>
          </p:cNvPr>
          <p:cNvSpPr txBox="1"/>
          <p:nvPr userDrawn="1"/>
        </p:nvSpPr>
        <p:spPr>
          <a:xfrm>
            <a:off x="806336" y="2036245"/>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Richard Fennell</a:t>
            </a:r>
          </a:p>
        </p:txBody>
      </p:sp>
      <p:sp>
        <p:nvSpPr>
          <p:cNvPr id="42" name="TextBox 41">
            <a:extLst>
              <a:ext uri="{FF2B5EF4-FFF2-40B4-BE49-F238E27FC236}">
                <a16:creationId xmlns:a16="http://schemas.microsoft.com/office/drawing/2014/main" id="{832E872C-A271-4007-9D31-29C25F85AC88}"/>
              </a:ext>
            </a:extLst>
          </p:cNvPr>
          <p:cNvSpPr txBox="1"/>
          <p:nvPr userDrawn="1"/>
        </p:nvSpPr>
        <p:spPr>
          <a:xfrm>
            <a:off x="806335" y="2913777"/>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j-lt"/>
              </a:rPr>
              <a:t>MVP (Developer Technologies)</a:t>
            </a:r>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759FAFE-9B20-4B8E-9D89-6854279C3530}"/>
              </a:ext>
            </a:extLst>
          </p:cNvPr>
          <p:cNvSpPr txBox="1"/>
          <p:nvPr userDrawn="1"/>
        </p:nvSpPr>
        <p:spPr>
          <a:xfrm>
            <a:off x="1674709"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1" name="TextBox 30">
            <a:extLst>
              <a:ext uri="{FF2B5EF4-FFF2-40B4-BE49-F238E27FC236}">
                <a16:creationId xmlns:a16="http://schemas.microsoft.com/office/drawing/2014/main" id="{D1CDB093-9B54-44E7-AF45-DE00FAB93C4B}"/>
              </a:ext>
            </a:extLst>
          </p:cNvPr>
          <p:cNvSpPr txBox="1"/>
          <p:nvPr userDrawn="1"/>
        </p:nvSpPr>
        <p:spPr>
          <a:xfrm>
            <a:off x="4356942" y="6089023"/>
            <a:ext cx="2088842"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RichardFennell</a:t>
            </a:r>
            <a:endParaRPr lang="en-GB" sz="2000">
              <a:solidFill>
                <a:srgbClr val="404040"/>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DD64608B-A82B-4D2D-82E1-33C09AA3EFF7}"/>
              </a:ext>
            </a:extLst>
          </p:cNvPr>
          <p:cNvSpPr txBox="1"/>
          <p:nvPr userDrawn="1"/>
        </p:nvSpPr>
        <p:spPr>
          <a:xfrm>
            <a:off x="7511518" y="6089023"/>
            <a:ext cx="3855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rfennell</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12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CB8FC-FA49-448E-AC69-61445CA794F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sk&#10;&#10;Description generated with high confidence">
            <a:extLst>
              <a:ext uri="{FF2B5EF4-FFF2-40B4-BE49-F238E27FC236}">
                <a16:creationId xmlns:a16="http://schemas.microsoft.com/office/drawing/2014/main" id="{B527D1EC-C5BC-4B40-A91E-A5512265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6922"/>
          <a:stretch/>
        </p:blipFill>
        <p:spPr>
          <a:xfrm>
            <a:off x="8807591" y="1096980"/>
            <a:ext cx="2163846" cy="4601871"/>
          </a:xfrm>
          <a:prstGeom prst="rect">
            <a:avLst/>
          </a:prstGeom>
        </p:spPr>
      </p:pic>
      <p:sp>
        <p:nvSpPr>
          <p:cNvPr id="23" name="Rectangle 22">
            <a:extLst>
              <a:ext uri="{FF2B5EF4-FFF2-40B4-BE49-F238E27FC236}">
                <a16:creationId xmlns:a16="http://schemas.microsoft.com/office/drawing/2014/main" id="{4B2A8317-5E18-4A63-A08B-FD0D1FA1EDBF}"/>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 picture containing vector graphics&#10;&#10;Description generated with high confidence">
            <a:extLst>
              <a:ext uri="{FF2B5EF4-FFF2-40B4-BE49-F238E27FC236}">
                <a16:creationId xmlns:a16="http://schemas.microsoft.com/office/drawing/2014/main" id="{13478A8B-4577-4762-B602-75C1704925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607" y="6027340"/>
            <a:ext cx="525927" cy="525927"/>
          </a:xfrm>
          <a:prstGeom prst="rect">
            <a:avLst/>
          </a:prstGeom>
        </p:spPr>
      </p:pic>
      <p:pic>
        <p:nvPicPr>
          <p:cNvPr id="25" name="Picture 24">
            <a:extLst>
              <a:ext uri="{FF2B5EF4-FFF2-40B4-BE49-F238E27FC236}">
                <a16:creationId xmlns:a16="http://schemas.microsoft.com/office/drawing/2014/main" id="{B40922EB-0954-4C7A-AC92-87D2D066D5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46739" y="6035623"/>
            <a:ext cx="525927" cy="525927"/>
          </a:xfrm>
          <a:prstGeom prst="rect">
            <a:avLst/>
          </a:prstGeom>
        </p:spPr>
      </p:pic>
      <p:pic>
        <p:nvPicPr>
          <p:cNvPr id="27" name="Picture 26">
            <a:extLst>
              <a:ext uri="{FF2B5EF4-FFF2-40B4-BE49-F238E27FC236}">
                <a16:creationId xmlns:a16="http://schemas.microsoft.com/office/drawing/2014/main" id="{8524F7BD-52B4-4B81-87EC-854C8DF12DB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92668" y="6041660"/>
            <a:ext cx="525927" cy="525927"/>
          </a:xfrm>
          <a:prstGeom prst="rect">
            <a:avLst/>
          </a:prstGeom>
        </p:spPr>
      </p:pic>
      <p:pic>
        <p:nvPicPr>
          <p:cNvPr id="28" name="Picture 27">
            <a:extLst>
              <a:ext uri="{FF2B5EF4-FFF2-40B4-BE49-F238E27FC236}">
                <a16:creationId xmlns:a16="http://schemas.microsoft.com/office/drawing/2014/main" id="{D74F580A-F965-49CC-93F1-7CD1DD1CFB6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37" name="TextBox 36">
            <a:extLst>
              <a:ext uri="{FF2B5EF4-FFF2-40B4-BE49-F238E27FC236}">
                <a16:creationId xmlns:a16="http://schemas.microsoft.com/office/drawing/2014/main" id="{454D7A62-B0D2-4FFD-AD6C-4410733170DB}"/>
              </a:ext>
            </a:extLst>
          </p:cNvPr>
          <p:cNvSpPr txBox="1"/>
          <p:nvPr userDrawn="1"/>
        </p:nvSpPr>
        <p:spPr>
          <a:xfrm>
            <a:off x="2148534"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8" name="TextBox 37">
            <a:extLst>
              <a:ext uri="{FF2B5EF4-FFF2-40B4-BE49-F238E27FC236}">
                <a16:creationId xmlns:a16="http://schemas.microsoft.com/office/drawing/2014/main" id="{4CC36FAD-A427-4F71-90C2-A8E26E73421D}"/>
              </a:ext>
            </a:extLst>
          </p:cNvPr>
          <p:cNvSpPr txBox="1"/>
          <p:nvPr userDrawn="1"/>
        </p:nvSpPr>
        <p:spPr>
          <a:xfrm>
            <a:off x="4872332" y="6089023"/>
            <a:ext cx="210859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@RyanYates1990</a:t>
            </a:r>
          </a:p>
        </p:txBody>
      </p:sp>
      <p:sp>
        <p:nvSpPr>
          <p:cNvPr id="39" name="TextBox 38">
            <a:extLst>
              <a:ext uri="{FF2B5EF4-FFF2-40B4-BE49-F238E27FC236}">
                <a16:creationId xmlns:a16="http://schemas.microsoft.com/office/drawing/2014/main" id="{3C403784-E193-42C5-957F-3541336020FE}"/>
              </a:ext>
            </a:extLst>
          </p:cNvPr>
          <p:cNvSpPr txBox="1"/>
          <p:nvPr userDrawn="1"/>
        </p:nvSpPr>
        <p:spPr>
          <a:xfrm>
            <a:off x="8018595" y="6089023"/>
            <a:ext cx="299473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9" name="TextBox 28">
            <a:extLst>
              <a:ext uri="{FF2B5EF4-FFF2-40B4-BE49-F238E27FC236}">
                <a16:creationId xmlns:a16="http://schemas.microsoft.com/office/drawing/2014/main" id="{69C33E3C-6404-4C1B-9268-878F2317345F}"/>
              </a:ext>
            </a:extLst>
          </p:cNvPr>
          <p:cNvSpPr txBox="1"/>
          <p:nvPr userDrawn="1"/>
        </p:nvSpPr>
        <p:spPr>
          <a:xfrm>
            <a:off x="806336" y="2029342"/>
            <a:ext cx="7476588"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Ryan Yates</a:t>
            </a:r>
          </a:p>
        </p:txBody>
      </p:sp>
      <p:sp>
        <p:nvSpPr>
          <p:cNvPr id="35" name="TextBox 34">
            <a:extLst>
              <a:ext uri="{FF2B5EF4-FFF2-40B4-BE49-F238E27FC236}">
                <a16:creationId xmlns:a16="http://schemas.microsoft.com/office/drawing/2014/main" id="{3F6D58CE-2378-4FB8-AF6F-1A589F129BC5}"/>
              </a:ext>
            </a:extLst>
          </p:cNvPr>
          <p:cNvSpPr txBox="1"/>
          <p:nvPr userDrawn="1"/>
        </p:nvSpPr>
        <p:spPr>
          <a:xfrm>
            <a:off x="806335" y="2906874"/>
            <a:ext cx="7476588"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Consultant</a:t>
            </a:r>
          </a:p>
          <a:p>
            <a:pPr lvl="0"/>
            <a:r>
              <a:rPr lang="en-US" sz="3200">
                <a:latin typeface="+mj-lt"/>
              </a:rPr>
              <a:t>MVP (Cloud and </a:t>
            </a:r>
            <a:r>
              <a:rPr lang="en-US" sz="3200" err="1">
                <a:latin typeface="+mj-lt"/>
              </a:rPr>
              <a:t>Datacentre</a:t>
            </a:r>
            <a:r>
              <a:rPr lang="en-US" sz="3200">
                <a:latin typeface="+mj-lt"/>
              </a:rPr>
              <a:t> Management)</a:t>
            </a:r>
          </a:p>
        </p:txBody>
      </p:sp>
    </p:spTree>
    <p:extLst>
      <p:ext uri="{BB962C8B-B14F-4D97-AF65-F5344CB8AC3E}">
        <p14:creationId xmlns:p14="http://schemas.microsoft.com/office/powerpoint/2010/main" val="14648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69" t="6082" r="22365"/>
          <a:stretch/>
        </p:blipFill>
        <p:spPr>
          <a:xfrm>
            <a:off x="1" y="230909"/>
            <a:ext cx="12192000" cy="6492620"/>
          </a:xfrm>
          <a:prstGeom prst="rect">
            <a:avLst/>
          </a:prstGeom>
        </p:spPr>
      </p:pic>
      <p:pic>
        <p:nvPicPr>
          <p:cNvPr id="27" name="Picture 26">
            <a:extLst>
              <a:ext uri="{FF2B5EF4-FFF2-40B4-BE49-F238E27FC236}">
                <a16:creationId xmlns:a16="http://schemas.microsoft.com/office/drawing/2014/main" id="{A350FADF-19E9-4A05-89CE-2F006276AAF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6987" y="962525"/>
            <a:ext cx="2164155"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4282959440"/>
              </p:ext>
            </p:extLst>
          </p:nvPr>
        </p:nvGraphicFramePr>
        <p:xfrm>
          <a:off x="4298366" y="1189181"/>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2681575810"/>
              </p:ext>
            </p:extLst>
          </p:nvPr>
        </p:nvGraphicFramePr>
        <p:xfrm>
          <a:off x="4298365" y="3810827"/>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2841178429"/>
              </p:ext>
            </p:extLst>
          </p:nvPr>
        </p:nvGraphicFramePr>
        <p:xfrm>
          <a:off x="8087693" y="1179639"/>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extLst>
              <p:ext uri="{D42A27DB-BD31-4B8C-83A1-F6EECF244321}">
                <p14:modId xmlns:p14="http://schemas.microsoft.com/office/powerpoint/2010/main" val="3743758859"/>
              </p:ext>
            </p:extLst>
          </p:nvPr>
        </p:nvGraphicFramePr>
        <p:xfrm>
          <a:off x="8087692" y="3810825"/>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87693" y="442632"/>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395785" y="450321"/>
            <a:ext cx="379971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302645" y="442632"/>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extLst>
              <p:ext uri="{D42A27DB-BD31-4B8C-83A1-F6EECF244321}">
                <p14:modId xmlns:p14="http://schemas.microsoft.com/office/powerpoint/2010/main" val="611917172"/>
              </p:ext>
            </p:extLst>
          </p:nvPr>
        </p:nvGraphicFramePr>
        <p:xfrm>
          <a:off x="395786" y="1189182"/>
          <a:ext cx="3799710" cy="2510350"/>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4772" y="356871"/>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275" y="363984"/>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4029187687"/>
              </p:ext>
            </p:extLst>
          </p:nvPr>
        </p:nvGraphicFramePr>
        <p:xfrm>
          <a:off x="395785" y="3810826"/>
          <a:ext cx="3799710" cy="2614571"/>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3704" y="5405623"/>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2923" y="5851823"/>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97865" y="5967878"/>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86695" y="5985037"/>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210986" y="1715885"/>
            <a:ext cx="1944211" cy="198364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8"/>
          <a:srcRect b="9775"/>
          <a:stretch/>
        </p:blipFill>
        <p:spPr>
          <a:xfrm>
            <a:off x="2136284" y="4596006"/>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68567" y="2914400"/>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531789" y="1730403"/>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0"/>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1"/>
            <a:stretch>
              <a:fillRect/>
            </a:stretch>
          </p:blipFill>
          <p:spPr>
            <a:xfrm>
              <a:off x="10493959" y="3408896"/>
              <a:ext cx="560717" cy="412603"/>
            </a:xfrm>
            <a:prstGeom prst="rect">
              <a:avLst/>
            </a:prstGeom>
          </p:spPr>
        </p:pic>
      </p:grpSp>
      <p:pic>
        <p:nvPicPr>
          <p:cNvPr id="26" name="Picture 25">
            <a:extLst>
              <a:ext uri="{FF2B5EF4-FFF2-40B4-BE49-F238E27FC236}">
                <a16:creationId xmlns:a16="http://schemas.microsoft.com/office/drawing/2014/main" id="{BE3E4475-A340-42C5-84F1-037B52ECF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9358" y="356870"/>
            <a:ext cx="690231" cy="1087351"/>
          </a:xfrm>
          <a:prstGeom prst="rect">
            <a:avLst/>
          </a:prstGeom>
          <a:ln w="19050">
            <a:solidFill>
              <a:schemeClr val="bg1"/>
            </a:solidFill>
          </a:ln>
        </p:spPr>
      </p:pic>
      <p:pic>
        <p:nvPicPr>
          <p:cNvPr id="27" name="Picture 26" descr="A close up of a toy&#10;&#10;Description automatically generated">
            <a:extLst>
              <a:ext uri="{FF2B5EF4-FFF2-40B4-BE49-F238E27FC236}">
                <a16:creationId xmlns:a16="http://schemas.microsoft.com/office/drawing/2014/main" id="{B5FC1345-5822-43A0-89BE-7A421169B3B0}"/>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b="29862"/>
          <a:stretch/>
        </p:blipFill>
        <p:spPr>
          <a:xfrm>
            <a:off x="9859992" y="4317791"/>
            <a:ext cx="2035500" cy="2098458"/>
          </a:xfrm>
          <a:prstGeom prst="rect">
            <a:avLst/>
          </a:prstGeom>
        </p:spPr>
      </p:pic>
    </p:spTree>
    <p:extLst>
      <p:ext uri="{BB962C8B-B14F-4D97-AF65-F5344CB8AC3E}">
        <p14:creationId xmlns:p14="http://schemas.microsoft.com/office/powerpoint/2010/main" val="95681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rvices we offer">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6DBFA2E6-82D7-4BDD-AF21-F006A4A18BCD}"/>
              </a:ext>
            </a:extLst>
          </p:cNvPr>
          <p:cNvGraphicFramePr>
            <a:graphicFrameLocks noGrp="1"/>
          </p:cNvGraphicFramePr>
          <p:nvPr userDrawn="1">
            <p:extLst>
              <p:ext uri="{D42A27DB-BD31-4B8C-83A1-F6EECF244321}">
                <p14:modId xmlns:p14="http://schemas.microsoft.com/office/powerpoint/2010/main" val="3380820303"/>
              </p:ext>
            </p:extLst>
          </p:nvPr>
        </p:nvGraphicFramePr>
        <p:xfrm>
          <a:off x="399186" y="1231033"/>
          <a:ext cx="3756012" cy="5158746"/>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Engagement to enable Azure DevOps processes</a:t>
                      </a:r>
                      <a:br>
                        <a:rPr kumimoji="0" lang="en-US" sz="1400" b="0" i="0" u="none" strike="noStrike" kern="0" cap="none" spc="-40" normalizeH="0" baseline="0" noProof="0">
                          <a:ln>
                            <a:noFill/>
                          </a:ln>
                          <a:solidFill>
                            <a:schemeClr val="tx1"/>
                          </a:solidFill>
                          <a:effectLst/>
                          <a:uLnTx/>
                          <a:uFillTx/>
                          <a:latin typeface="+mn-lt"/>
                          <a:ea typeface="+mn-ea"/>
                          <a:cs typeface="+mn-cs"/>
                        </a:rPr>
                      </a:b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 initial four day fixed package including:</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Scoping workshop to identify suitable POCs </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Implementation of a VSTS/ARM based                                             sample solution</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Write-up including roadmap followed by a                                                         packaged POC phase.</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6" name="Table 55">
            <a:extLst>
              <a:ext uri="{FF2B5EF4-FFF2-40B4-BE49-F238E27FC236}">
                <a16:creationId xmlns:a16="http://schemas.microsoft.com/office/drawing/2014/main" id="{15BA6B89-4525-4E08-8CB4-D3DACC61248B}"/>
              </a:ext>
            </a:extLst>
          </p:cNvPr>
          <p:cNvGraphicFramePr>
            <a:graphicFrameLocks noGrp="1"/>
          </p:cNvGraphicFramePr>
          <p:nvPr userDrawn="1">
            <p:extLst>
              <p:ext uri="{D42A27DB-BD31-4B8C-83A1-F6EECF244321}">
                <p14:modId xmlns:p14="http://schemas.microsoft.com/office/powerpoint/2010/main" val="142406597"/>
              </p:ext>
            </p:extLst>
          </p:nvPr>
        </p:nvGraphicFramePr>
        <p:xfrm>
          <a:off x="4261701" y="1231399"/>
          <a:ext cx="3693861" cy="5158746"/>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Helps a company from on-premised TFS to Azure DevOps using the database migration tools</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 typeface="+mj-lt"/>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 packaged engagement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Assessment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Pre-Sales Architecture (e.g., Workshop)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Proof of Concept / Pilot (Dry-run)</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Deployment into Production  (Live migrations)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Post Migration engagement</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endParaRP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FD7B8C46-8EC4-4635-822A-7D4FA80B5D55}"/>
              </a:ext>
            </a:extLst>
          </p:cNvPr>
          <p:cNvGraphicFramePr>
            <a:graphicFrameLocks noGrp="1"/>
          </p:cNvGraphicFramePr>
          <p:nvPr userDrawn="1">
            <p:extLst>
              <p:ext uri="{D42A27DB-BD31-4B8C-83A1-F6EECF244321}">
                <p14:modId xmlns:p14="http://schemas.microsoft.com/office/powerpoint/2010/main" val="2750892076"/>
              </p:ext>
            </p:extLst>
          </p:nvPr>
        </p:nvGraphicFramePr>
        <p:xfrm>
          <a:off x="8083412" y="1231033"/>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General development related consultancy</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mn-ea"/>
                          <a:cs typeface="+mn-cs"/>
                        </a:rPr>
                        <a:t>Consultancy is offered in many areas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ALM/Azure DevOps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Secure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Architectural Design</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.NET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SharePoint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BizTalk</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BOTs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HoloLens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chemeClr val="tx1"/>
                          </a:solidFill>
                          <a:effectLst/>
                          <a:uLnTx/>
                          <a:uFillTx/>
                          <a:latin typeface="+mn-lt"/>
                          <a:ea typeface="+mn-ea"/>
                          <a:cs typeface="+mn-cs"/>
                        </a:rPr>
                        <a:t>SurfaceHub</a:t>
                      </a:r>
                      <a:endParaRPr kumimoji="0" lang="en-US" sz="1400" b="0" i="0" u="none" strike="noStrike" kern="0" cap="none" spc="0" normalizeH="0" baseline="0" noProof="0">
                        <a:ln>
                          <a:noFill/>
                        </a:ln>
                        <a:solidFill>
                          <a:schemeClr val="tx1"/>
                        </a:solidFill>
                        <a:effectLst/>
                        <a:uLnTx/>
                        <a:uFillTx/>
                        <a:latin typeface="+mn-lt"/>
                        <a:ea typeface="+mn-ea"/>
                        <a:cs typeface="+mn-cs"/>
                      </a:endParaRP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58" name="Picture 57">
            <a:extLst>
              <a:ext uri="{FF2B5EF4-FFF2-40B4-BE49-F238E27FC236}">
                <a16:creationId xmlns:a16="http://schemas.microsoft.com/office/drawing/2014/main" id="{6FD07FE6-966C-49A5-9F2E-1B1D67F1BBE0}"/>
              </a:ext>
            </a:extLst>
          </p:cNvPr>
          <p:cNvPicPr>
            <a:picLocks noChangeAspect="1"/>
          </p:cNvPicPr>
          <p:nvPr userDrawn="1"/>
        </p:nvPicPr>
        <p:blipFill rotWithShape="1">
          <a:blip r:embed="rId2"/>
          <a:srcRect b="17603"/>
          <a:stretch/>
        </p:blipFill>
        <p:spPr>
          <a:xfrm>
            <a:off x="1115779" y="3657471"/>
            <a:ext cx="3528377" cy="2725186"/>
          </a:xfrm>
          <a:prstGeom prst="rect">
            <a:avLst/>
          </a:prstGeom>
        </p:spPr>
      </p:pic>
      <p:pic>
        <p:nvPicPr>
          <p:cNvPr id="59" name="Picture 58">
            <a:extLst>
              <a:ext uri="{FF2B5EF4-FFF2-40B4-BE49-F238E27FC236}">
                <a16:creationId xmlns:a16="http://schemas.microsoft.com/office/drawing/2014/main" id="{34C1F098-3835-4A40-906A-1A27C6B9F58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8407"/>
          <a:stretch/>
        </p:blipFill>
        <p:spPr>
          <a:xfrm>
            <a:off x="9484823" y="3666845"/>
            <a:ext cx="2164222" cy="2715812"/>
          </a:xfrm>
          <a:prstGeom prst="rect">
            <a:avLst/>
          </a:prstGeom>
        </p:spPr>
      </p:pic>
      <p:sp>
        <p:nvSpPr>
          <p:cNvPr id="61" name="Rectangle 60">
            <a:extLst>
              <a:ext uri="{FF2B5EF4-FFF2-40B4-BE49-F238E27FC236}">
                <a16:creationId xmlns:a16="http://schemas.microsoft.com/office/drawing/2014/main" id="{FF64F800-7608-48E9-9D84-3A42DFECE5C9}"/>
              </a:ext>
            </a:extLst>
          </p:cNvPr>
          <p:cNvSpPr/>
          <p:nvPr userDrawn="1"/>
        </p:nvSpPr>
        <p:spPr bwMode="auto">
          <a:xfrm>
            <a:off x="8083412" y="484485"/>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Bespoke Consultancy</a:t>
            </a:r>
          </a:p>
        </p:txBody>
      </p:sp>
      <p:sp>
        <p:nvSpPr>
          <p:cNvPr id="62" name="Rectangle 61">
            <a:extLst>
              <a:ext uri="{FF2B5EF4-FFF2-40B4-BE49-F238E27FC236}">
                <a16:creationId xmlns:a16="http://schemas.microsoft.com/office/drawing/2014/main" id="{A370DBEB-C932-4B27-AC40-63627338774E}"/>
              </a:ext>
            </a:extLst>
          </p:cNvPr>
          <p:cNvSpPr/>
          <p:nvPr userDrawn="1"/>
        </p:nvSpPr>
        <p:spPr bwMode="auto">
          <a:xfrm>
            <a:off x="395784" y="491973"/>
            <a:ext cx="3756012"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Azure DevOps Kickstart Package</a:t>
            </a:r>
          </a:p>
        </p:txBody>
      </p:sp>
      <p:sp>
        <p:nvSpPr>
          <p:cNvPr id="63" name="Rectangle 62">
            <a:extLst>
              <a:ext uri="{FF2B5EF4-FFF2-40B4-BE49-F238E27FC236}">
                <a16:creationId xmlns:a16="http://schemas.microsoft.com/office/drawing/2014/main" id="{CB595190-1640-464E-89A9-872A96A0FA87}"/>
              </a:ext>
            </a:extLst>
          </p:cNvPr>
          <p:cNvSpPr/>
          <p:nvPr userDrawn="1"/>
        </p:nvSpPr>
        <p:spPr bwMode="auto">
          <a:xfrm>
            <a:off x="4261701" y="484485"/>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lvl="0" defTabSz="932293" fontAlgn="base">
              <a:spcBef>
                <a:spcPct val="0"/>
              </a:spcBef>
              <a:spcAft>
                <a:spcPct val="0"/>
              </a:spcAft>
              <a:defRPr/>
            </a:pPr>
            <a:r>
              <a:rPr lang="en-US" sz="1800" b="1" kern="0">
                <a:gradFill>
                  <a:gsLst>
                    <a:gs pos="2917">
                      <a:schemeClr val="bg1"/>
                    </a:gs>
                    <a:gs pos="30000">
                      <a:schemeClr val="bg1"/>
                    </a:gs>
                  </a:gsLst>
                  <a:lin ang="5400000" scaled="0"/>
                </a:gradFill>
              </a:rPr>
              <a:t>TFS to Azure DevOps Migration</a:t>
            </a:r>
          </a:p>
        </p:txBody>
      </p:sp>
    </p:spTree>
    <p:extLst>
      <p:ext uri="{BB962C8B-B14F-4D97-AF65-F5344CB8AC3E}">
        <p14:creationId xmlns:p14="http://schemas.microsoft.com/office/powerpoint/2010/main" val="3593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 Bot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C530E0-0B0E-481E-AAFB-BA56FA9F03D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drawing, shirt&#10;&#10;Description automatically generated">
            <a:extLst>
              <a:ext uri="{FF2B5EF4-FFF2-40B4-BE49-F238E27FC236}">
                <a16:creationId xmlns:a16="http://schemas.microsoft.com/office/drawing/2014/main" id="{C18C0D4E-6784-4D21-9476-16D8F447A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077"/>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F8B8C4E-5E0E-4948-ADA0-D4B995E894D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D7E55E98-F838-49A5-84C6-A83C0312321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37296821"/>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83412" y="47687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400665" y="484566"/>
            <a:ext cx="373946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245156" y="476877"/>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2132257038"/>
              </p:ext>
            </p:extLst>
          </p:nvPr>
        </p:nvGraphicFramePr>
        <p:xfrm>
          <a:off x="395785" y="1237440"/>
          <a:ext cx="3739466" cy="5143656"/>
        </p:xfrm>
        <a:graphic>
          <a:graphicData uri="http://schemas.openxmlformats.org/drawingml/2006/table">
            <a:tbl>
              <a:tblPr firstRow="1" bandRow="1">
                <a:tableStyleId>{5C22544A-7EE6-4342-B048-85BDC9FD1C3A}</a:tableStyleId>
              </a:tblPr>
              <a:tblGrid>
                <a:gridCol w="3739466">
                  <a:extLst>
                    <a:ext uri="{9D8B030D-6E8A-4147-A177-3AD203B41FA5}">
                      <a16:colId xmlns:a16="http://schemas.microsoft.com/office/drawing/2014/main" val="2179508574"/>
                    </a:ext>
                  </a:extLst>
                </a:gridCol>
              </a:tblGrid>
              <a:tr h="5143656">
                <a:tc>
                  <a:txBody>
                    <a:bodyPr/>
                    <a:lstStyle/>
                    <a:p>
                      <a:r>
                        <a:rPr lang="en-US" sz="1400" b="1" i="0" kern="1200">
                          <a:solidFill>
                            <a:schemeClr val="tx1">
                              <a:lumMod val="85000"/>
                              <a:lumOff val="15000"/>
                            </a:schemeClr>
                          </a:solidFill>
                          <a:latin typeface="+mn-lt"/>
                          <a:ea typeface="+mn-ea"/>
                          <a:cs typeface="+mn-cs"/>
                        </a:rPr>
                        <a:t>True Mobile</a:t>
                      </a:r>
                    </a:p>
                    <a:p>
                      <a:pPr marL="285750" indent="-285750">
                        <a:lnSpc>
                          <a:spcPct val="150000"/>
                        </a:lnSpc>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lnSpc>
                          <a:spcPct val="150000"/>
                        </a:lnSpc>
                        <a:buFont typeface="Arial" pitchFamily="34" charset="0"/>
                        <a:buChar char="•"/>
                      </a:pPr>
                      <a:r>
                        <a:rPr lang="en-US" sz="1400" b="0" baseline="0">
                          <a:solidFill>
                            <a:schemeClr val="tx1">
                              <a:lumMod val="85000"/>
                              <a:lumOff val="15000"/>
                            </a:schemeClr>
                          </a:solidFill>
                        </a:rPr>
                        <a:t>Universal Windows Platform</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lnSpc>
                          <a:spcPct val="150000"/>
                        </a:lnSpc>
                        <a:buFont typeface="Arial" pitchFamily="34" charset="0"/>
                        <a:buChar char="•"/>
                      </a:pPr>
                      <a:r>
                        <a:rPr lang="en-US" sz="1400" b="0" baseline="0">
                          <a:solidFill>
                            <a:schemeClr val="tx1">
                              <a:lumMod val="85000"/>
                              <a:lumOff val="15000"/>
                            </a:schemeClr>
                          </a:solidFill>
                        </a:rPr>
                        <a:t>8-84 inch</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lnSpc>
                          <a:spcPct val="150000"/>
                        </a:lnSpc>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lnSpc>
                          <a:spcPct val="150000"/>
                        </a:lnSpc>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0"/>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4052356585"/>
              </p:ext>
            </p:extLst>
          </p:nvPr>
        </p:nvGraphicFramePr>
        <p:xfrm>
          <a:off x="4245156" y="1227592"/>
          <a:ext cx="3693861" cy="5153529"/>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3529">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lnSpc>
                          <a:spcPct val="150000"/>
                        </a:lnSpc>
                        <a:buFont typeface="Arial" pitchFamily="34" charset="0"/>
                        <a:buChar char="•"/>
                      </a:pPr>
                      <a:r>
                        <a:rPr lang="en-US" sz="1400" b="0">
                          <a:solidFill>
                            <a:schemeClr val="tx1">
                              <a:lumMod val="85000"/>
                              <a:lumOff val="15000"/>
                            </a:schemeClr>
                          </a:solidFill>
                        </a:rPr>
                        <a:t>Reimagine your requirements</a:t>
                      </a:r>
                    </a:p>
                    <a:p>
                      <a:pPr marL="285750" indent="-285750">
                        <a:lnSpc>
                          <a:spcPct val="150000"/>
                        </a:lnSpc>
                        <a:buFont typeface="Arial" pitchFamily="34" charset="0"/>
                        <a:buChar char="•"/>
                      </a:pPr>
                      <a:r>
                        <a:rPr lang="en-US" sz="1400" b="0" baseline="0">
                          <a:solidFill>
                            <a:schemeClr val="tx1">
                              <a:lumMod val="85000"/>
                              <a:lumOff val="15000"/>
                            </a:schemeClr>
                          </a:solidFill>
                        </a:rPr>
                        <a:t>Articulate your needs</a:t>
                      </a:r>
                    </a:p>
                    <a:p>
                      <a:pPr marL="285750" indent="-285750">
                        <a:lnSpc>
                          <a:spcPct val="150000"/>
                        </a:lnSpc>
                        <a:buFont typeface="Arial" pitchFamily="34" charset="0"/>
                        <a:buChar char="•"/>
                      </a:pPr>
                      <a:r>
                        <a:rPr lang="en-US" sz="1400" b="0" baseline="0" err="1">
                          <a:solidFill>
                            <a:schemeClr val="tx1">
                              <a:lumMod val="85000"/>
                              <a:lumOff val="15000"/>
                            </a:schemeClr>
                          </a:solidFill>
                        </a:rPr>
                        <a:t>LoB</a:t>
                      </a:r>
                      <a:r>
                        <a:rPr lang="en-US" sz="1400" b="0" baseline="0">
                          <a:solidFill>
                            <a:schemeClr val="tx1">
                              <a:lumMod val="85000"/>
                              <a:lumOff val="15000"/>
                            </a:schemeClr>
                          </a:solidFill>
                        </a:rPr>
                        <a:t> applications</a:t>
                      </a:r>
                    </a:p>
                    <a:p>
                      <a:pPr marL="285750" indent="-285750">
                        <a:lnSpc>
                          <a:spcPct val="150000"/>
                        </a:lnSpc>
                        <a:buFont typeface="Arial" pitchFamily="34" charset="0"/>
                        <a:buChar char="•"/>
                      </a:pPr>
                      <a:r>
                        <a:rPr lang="en-US" sz="1400" b="0" baseline="0">
                          <a:solidFill>
                            <a:schemeClr val="tx1">
                              <a:lumMod val="85000"/>
                              <a:lumOff val="15000"/>
                            </a:schemeClr>
                          </a:solidFill>
                        </a:rPr>
                        <a:t>Fully integrated architected solutions</a:t>
                      </a:r>
                    </a:p>
                    <a:p>
                      <a:pPr marL="285750" indent="-285750">
                        <a:lnSpc>
                          <a:spcPct val="150000"/>
                        </a:lnSpc>
                        <a:buFont typeface="Arial" pitchFamily="34" charset="0"/>
                        <a:buChar char="•"/>
                      </a:pPr>
                      <a:r>
                        <a:rPr lang="en-US" sz="1400" b="0" baseline="0">
                          <a:solidFill>
                            <a:schemeClr val="tx1">
                              <a:lumMod val="85000"/>
                              <a:lumOff val="15000"/>
                            </a:schemeClr>
                          </a:solidFill>
                        </a:rPr>
                        <a:t>Holistic view</a:t>
                      </a:r>
                    </a:p>
                    <a:p>
                      <a:pPr marL="285750" indent="-285750">
                        <a:lnSpc>
                          <a:spcPct val="150000"/>
                        </a:lnSpc>
                        <a:buFont typeface="Arial" pitchFamily="34" charset="0"/>
                        <a:buChar char="•"/>
                      </a:pPr>
                      <a:r>
                        <a:rPr lang="en-US" sz="1400" b="0" baseline="0" err="1">
                          <a:solidFill>
                            <a:schemeClr val="tx1">
                              <a:lumMod val="85000"/>
                              <a:lumOff val="15000"/>
                            </a:schemeClr>
                          </a:solidFill>
                        </a:rPr>
                        <a:t>Minimising</a:t>
                      </a:r>
                      <a:r>
                        <a:rPr lang="en-US" sz="1400" b="0" baseline="0">
                          <a:solidFill>
                            <a:schemeClr val="tx1">
                              <a:lumMod val="85000"/>
                              <a:lumOff val="15000"/>
                            </a:schemeClr>
                          </a:solidFill>
                        </a:rPr>
                        <a:t> cost and delivery time</a:t>
                      </a:r>
                    </a:p>
                    <a:p>
                      <a:pPr marL="285750" indent="-285750">
                        <a:lnSpc>
                          <a:spcPct val="150000"/>
                        </a:lnSpc>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28967" y="3977113"/>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1370130830"/>
              </p:ext>
            </p:extLst>
          </p:nvPr>
        </p:nvGraphicFramePr>
        <p:xfrm>
          <a:off x="8083412" y="1222663"/>
          <a:ext cx="3686456" cy="5153529"/>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3529">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lnSpc>
                          <a:spcPct val="150000"/>
                        </a:lnSpc>
                        <a:buFont typeface="Arial" pitchFamily="34" charset="0"/>
                        <a:buChar char="•"/>
                      </a:pPr>
                      <a:r>
                        <a:rPr lang="en-GB" sz="1400" b="0">
                          <a:solidFill>
                            <a:schemeClr val="tx1">
                              <a:lumMod val="85000"/>
                              <a:lumOff val="15000"/>
                            </a:schemeClr>
                          </a:solidFill>
                        </a:rPr>
                        <a:t>Designed with Operational Police officers</a:t>
                      </a:r>
                    </a:p>
                    <a:p>
                      <a:pPr marL="285750" indent="-285750">
                        <a:lnSpc>
                          <a:spcPct val="150000"/>
                        </a:lnSpc>
                        <a:buFont typeface="Arial" pitchFamily="34" charset="0"/>
                        <a:buChar char="•"/>
                      </a:pPr>
                      <a:r>
                        <a:rPr lang="en-GB" sz="1400" b="0">
                          <a:solidFill>
                            <a:schemeClr val="tx1">
                              <a:lumMod val="85000"/>
                              <a:lumOff val="15000"/>
                            </a:schemeClr>
                          </a:solidFill>
                        </a:rPr>
                        <a:t>Uses technology that is familiar to staff</a:t>
                      </a:r>
                    </a:p>
                    <a:p>
                      <a:pPr marL="285750" indent="-285750">
                        <a:lnSpc>
                          <a:spcPct val="150000"/>
                        </a:lnSpc>
                        <a:buFont typeface="Arial" pitchFamily="34" charset="0"/>
                        <a:buChar char="•"/>
                      </a:pPr>
                      <a:r>
                        <a:rPr lang="en-GB" sz="1400" b="0">
                          <a:solidFill>
                            <a:schemeClr val="tx1">
                              <a:lumMod val="85000"/>
                              <a:lumOff val="15000"/>
                            </a:schemeClr>
                          </a:solidFill>
                        </a:rPr>
                        <a:t>Real time information access and collaboration.</a:t>
                      </a:r>
                    </a:p>
                    <a:p>
                      <a:pPr marL="285750" indent="-285750">
                        <a:lnSpc>
                          <a:spcPct val="150000"/>
                        </a:lnSpc>
                        <a:buFont typeface="Arial" pitchFamily="34" charset="0"/>
                        <a:buChar char="•"/>
                      </a:pPr>
                      <a:r>
                        <a:rPr lang="en-GB" sz="1400" b="0">
                          <a:solidFill>
                            <a:schemeClr val="tx1">
                              <a:lumMod val="85000"/>
                              <a:lumOff val="15000"/>
                            </a:schemeClr>
                          </a:solidFill>
                        </a:rPr>
                        <a:t>Secure evidentiary correct data store.</a:t>
                      </a:r>
                    </a:p>
                    <a:p>
                      <a:pPr marL="285750" indent="-285750">
                        <a:lnSpc>
                          <a:spcPct val="150000"/>
                        </a:lnSpc>
                        <a:buFont typeface="Arial" pitchFamily="34" charset="0"/>
                        <a:buChar char="•"/>
                      </a:pPr>
                      <a:r>
                        <a:rPr lang="en-GB" sz="1400" b="0">
                          <a:solidFill>
                            <a:schemeClr val="tx1">
                              <a:lumMod val="85000"/>
                              <a:lumOff val="15000"/>
                            </a:schemeClr>
                          </a:solidFill>
                        </a:rPr>
                        <a:t>Full Accountability and audit trail </a:t>
                      </a:r>
                    </a:p>
                    <a:p>
                      <a:pPr marL="285750" indent="-285750">
                        <a:lnSpc>
                          <a:spcPct val="150000"/>
                        </a:lnSpc>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lnSpc>
                          <a:spcPct val="150000"/>
                        </a:lnSpc>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36015" y="5309078"/>
            <a:ext cx="2381250" cy="781050"/>
          </a:xfrm>
          <a:prstGeom prst="rect">
            <a:avLst/>
          </a:prstGeom>
        </p:spPr>
      </p:pic>
    </p:spTree>
    <p:extLst>
      <p:ext uri="{BB962C8B-B14F-4D97-AF65-F5344CB8AC3E}">
        <p14:creationId xmlns:p14="http://schemas.microsoft.com/office/powerpoint/2010/main" val="229694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userDrawn="1">
            <p:extLst>
              <p:ext uri="{D42A27DB-BD31-4B8C-83A1-F6EECF244321}">
                <p14:modId xmlns:p14="http://schemas.microsoft.com/office/powerpoint/2010/main" val="3032867392"/>
              </p:ext>
            </p:extLst>
          </p:nvPr>
        </p:nvGraphicFramePr>
        <p:xfrm>
          <a:off x="4261701" y="520997"/>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userDrawn="1">
            <p:extLst>
              <p:ext uri="{D42A27DB-BD31-4B8C-83A1-F6EECF244321}">
                <p14:modId xmlns:p14="http://schemas.microsoft.com/office/powerpoint/2010/main" val="3090077851"/>
              </p:ext>
            </p:extLst>
          </p:nvPr>
        </p:nvGraphicFramePr>
        <p:xfrm>
          <a:off x="399186" y="520998"/>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userDrawn="1">
            <p:extLst>
              <p:ext uri="{D42A27DB-BD31-4B8C-83A1-F6EECF244321}">
                <p14:modId xmlns:p14="http://schemas.microsoft.com/office/powerpoint/2010/main" val="1021582882"/>
              </p:ext>
            </p:extLst>
          </p:nvPr>
        </p:nvGraphicFramePr>
        <p:xfrm>
          <a:off x="8083412" y="1267545"/>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userDrawn="1"/>
        </p:nvSpPr>
        <p:spPr bwMode="auto">
          <a:xfrm>
            <a:off x="8083412" y="52099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Developer Technologies</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02102" y="5095151"/>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9304" b="20394"/>
          <a:stretch/>
        </p:blipFill>
        <p:spPr bwMode="auto">
          <a:xfrm>
            <a:off x="8425255" y="5222691"/>
            <a:ext cx="1276846" cy="512378"/>
          </a:xfrm>
          <a:prstGeom prst="rect">
            <a:avLst/>
          </a:prstGeom>
          <a:noFill/>
        </p:spPr>
      </p:pic>
      <p:pic>
        <p:nvPicPr>
          <p:cNvPr id="37" name="Picture 36">
            <a:extLst>
              <a:ext uri="{FF2B5EF4-FFF2-40B4-BE49-F238E27FC236}">
                <a16:creationId xmlns:a16="http://schemas.microsoft.com/office/drawing/2014/main" id="{AE831C8A-44CF-42FB-BC77-410AA68D8A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94795" y="1395929"/>
            <a:ext cx="1943504" cy="5029842"/>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userDrawn="1">
            <p:extLst>
              <p:ext uri="{D42A27DB-BD31-4B8C-83A1-F6EECF244321}">
                <p14:modId xmlns:p14="http://schemas.microsoft.com/office/powerpoint/2010/main" val="1762868184"/>
              </p:ext>
            </p:extLst>
          </p:nvPr>
        </p:nvGraphicFramePr>
        <p:xfrm>
          <a:off x="8076008"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68695" y="5208326"/>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userDrawn="1"/>
        </p:nvSpPr>
        <p:spPr>
          <a:xfrm>
            <a:off x="8145628" y="4827196"/>
            <a:ext cx="3157332" cy="910124"/>
          </a:xfrm>
          <a:prstGeom prst="rect">
            <a:avLst/>
          </a:prstGeom>
        </p:spPr>
        <p:txBody>
          <a:bodyPr wrap="square" lIns="108842" tIns="54421" rIns="108842" bIns="54421">
            <a:spAutoFit/>
          </a:bodyPr>
          <a:lstStyle/>
          <a:p>
            <a:pPr algn="l"/>
            <a:r>
              <a:rPr lang="en-GB" sz="2000" b="1">
                <a:solidFill>
                  <a:schemeClr val="bg1"/>
                </a:solidFill>
                <a:latin typeface="Segoe" pitchFamily="34" charset="0"/>
                <a:cs typeface="Segoe" pitchFamily="34" charset="0"/>
              </a:rPr>
              <a:t>Richard Fennell</a:t>
            </a:r>
          </a:p>
          <a:p>
            <a:pPr algn="l"/>
            <a:r>
              <a:rPr lang="en-GB" sz="1600">
                <a:solidFill>
                  <a:schemeClr val="bg1"/>
                </a:solidFill>
                <a:latin typeface="+mj-lt"/>
              </a:rPr>
              <a:t>Chief Technology Officer</a:t>
            </a:r>
          </a:p>
          <a:p>
            <a:pPr algn="l"/>
            <a:r>
              <a:rPr lang="en-GB" sz="1600">
                <a:solidFill>
                  <a:schemeClr val="bg1"/>
                </a:solidFill>
              </a:rPr>
              <a:t>BSc (Hons) FBCS CITP CEng</a:t>
            </a:r>
            <a:endParaRPr lang="en-GB" sz="1600">
              <a:solidFill>
                <a:schemeClr val="bg1"/>
              </a:solidFill>
              <a:latin typeface="Segoe" pitchFamily="34" charset="0"/>
              <a:cs typeface="Segoe" pitchFamily="34" charset="0"/>
            </a:endParaRPr>
          </a:p>
        </p:txBody>
      </p:sp>
      <p:pic>
        <p:nvPicPr>
          <p:cNvPr id="51" name="Picture 50">
            <a:extLst>
              <a:ext uri="{FF2B5EF4-FFF2-40B4-BE49-F238E27FC236}">
                <a16:creationId xmlns:a16="http://schemas.microsoft.com/office/drawing/2014/main" id="{A67AA789-92BB-4995-B7B8-94E212112B38}"/>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1" b="-47"/>
          <a:stretch/>
        </p:blipFill>
        <p:spPr>
          <a:xfrm>
            <a:off x="940495" y="1462585"/>
            <a:ext cx="2669232" cy="4865545"/>
          </a:xfrm>
          <a:prstGeom prst="rect">
            <a:avLst/>
          </a:prstGeom>
        </p:spPr>
      </p:pic>
      <p:pic>
        <p:nvPicPr>
          <p:cNvPr id="52" name="Picture 51">
            <a:extLst>
              <a:ext uri="{FF2B5EF4-FFF2-40B4-BE49-F238E27FC236}">
                <a16:creationId xmlns:a16="http://schemas.microsoft.com/office/drawing/2014/main" id="{3963D086-D412-4A5F-8F7A-C05CE4D8765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93191" y="1309239"/>
            <a:ext cx="3069877" cy="5018891"/>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userDrawn="1">
            <p:extLst>
              <p:ext uri="{D42A27DB-BD31-4B8C-83A1-F6EECF244321}">
                <p14:modId xmlns:p14="http://schemas.microsoft.com/office/powerpoint/2010/main" val="1466712565"/>
              </p:ext>
            </p:extLst>
          </p:nvPr>
        </p:nvGraphicFramePr>
        <p:xfrm>
          <a:off x="4259156"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51124" y="5208327"/>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userDrawn="1"/>
        </p:nvSpPr>
        <p:spPr>
          <a:xfrm>
            <a:off x="4323773" y="4827196"/>
            <a:ext cx="3636647" cy="961356"/>
          </a:xfrm>
          <a:prstGeom prst="rect">
            <a:avLst/>
          </a:prstGeom>
        </p:spPr>
        <p:txBody>
          <a:bodyPr wrap="square" lIns="108842" tIns="54421" rIns="108842" bIns="54421">
            <a:spAutoFit/>
          </a:bodyPr>
          <a:lstStyle/>
          <a:p>
            <a:pPr algn="l"/>
            <a:r>
              <a:rPr lang="en-GB" sz="2000" b="1">
                <a:solidFill>
                  <a:schemeClr val="bg1"/>
                </a:solidFill>
                <a:latin typeface="Segoe" pitchFamily="34" charset="0"/>
                <a:cs typeface="Segoe" pitchFamily="34" charset="0"/>
              </a:rPr>
              <a:t>Robert Hogg</a:t>
            </a:r>
          </a:p>
          <a:p>
            <a:pPr algn="l"/>
            <a:r>
              <a:rPr lang="en-GB" sz="1600">
                <a:solidFill>
                  <a:schemeClr val="bg1"/>
                </a:solidFill>
                <a:latin typeface="+mj-lt"/>
              </a:rPr>
              <a:t>Chief Executive Officer</a:t>
            </a:r>
          </a:p>
          <a:p>
            <a:pPr algn="l"/>
            <a:endParaRPr lang="en-GB" sz="333">
              <a:solidFill>
                <a:schemeClr val="bg1"/>
              </a:solidFill>
            </a:endParaRPr>
          </a:p>
          <a:p>
            <a:pPr algn="l"/>
            <a:r>
              <a:rPr lang="en-GB" sz="1600">
                <a:solidFill>
                  <a:schemeClr val="bg1"/>
                </a:solidFill>
              </a:rPr>
              <a:t>BSc (Hons) FBCS CITP CEng</a:t>
            </a:r>
            <a:endParaRPr lang="en-GB" sz="1600">
              <a:solidFill>
                <a:schemeClr val="bg1"/>
              </a:solidFill>
              <a:latin typeface="Segoe" pitchFamily="34" charset="0"/>
              <a:cs typeface="Segoe" pitchFamily="34" charset="0"/>
            </a:endParaRPr>
          </a:p>
        </p:txBody>
      </p:sp>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userDrawn="1">
            <p:extLst>
              <p:ext uri="{D42A27DB-BD31-4B8C-83A1-F6EECF244321}">
                <p14:modId xmlns:p14="http://schemas.microsoft.com/office/powerpoint/2010/main" val="3685677140"/>
              </p:ext>
            </p:extLst>
          </p:nvPr>
        </p:nvGraphicFramePr>
        <p:xfrm>
          <a:off x="397105" y="4749598"/>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userDrawn="1"/>
        </p:nvSpPr>
        <p:spPr>
          <a:xfrm>
            <a:off x="479280" y="4823311"/>
            <a:ext cx="3333492" cy="910124"/>
          </a:xfrm>
          <a:prstGeom prst="rect">
            <a:avLst/>
          </a:prstGeom>
        </p:spPr>
        <p:txBody>
          <a:bodyPr wrap="square" lIns="108842" tIns="54421" rIns="108842" bIns="54421">
            <a:spAutoFit/>
          </a:bodyPr>
          <a:lstStyle/>
          <a:p>
            <a:pPr algn="l"/>
            <a:r>
              <a:rPr lang="en-GB" sz="2000" b="1">
                <a:solidFill>
                  <a:schemeClr val="bg1"/>
                </a:solidFill>
                <a:latin typeface="Segoe" pitchFamily="34" charset="0"/>
                <a:cs typeface="Segoe" pitchFamily="34" charset="0"/>
              </a:rPr>
              <a:t>Rik Hepworth</a:t>
            </a:r>
          </a:p>
          <a:p>
            <a:pPr algn="l"/>
            <a:r>
              <a:rPr lang="en-GB" sz="1600">
                <a:solidFill>
                  <a:schemeClr val="bg1"/>
                </a:solidFill>
                <a:latin typeface="+mj-lt"/>
              </a:rPr>
              <a:t>Chief Consultancy Officer</a:t>
            </a:r>
          </a:p>
          <a:p>
            <a:pPr algn="l"/>
            <a:r>
              <a:rPr lang="en-GB" sz="1600">
                <a:solidFill>
                  <a:schemeClr val="bg1"/>
                </a:solidFill>
              </a:rPr>
              <a:t>BSc (Hons) MBCS CITP</a:t>
            </a:r>
            <a:endParaRPr lang="en-GB" sz="160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51410" y="5219498"/>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userDrawn="1"/>
        </p:nvSpPr>
        <p:spPr bwMode="auto">
          <a:xfrm>
            <a:off x="4273964" y="520997"/>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0" name="Rectangle 59">
            <a:extLst>
              <a:ext uri="{FF2B5EF4-FFF2-40B4-BE49-F238E27FC236}">
                <a16:creationId xmlns:a16="http://schemas.microsoft.com/office/drawing/2014/main" id="{609FE122-F0DA-401C-BD7A-D092C6C6D552}"/>
              </a:ext>
            </a:extLst>
          </p:cNvPr>
          <p:cNvSpPr/>
          <p:nvPr userDrawn="1"/>
        </p:nvSpPr>
        <p:spPr bwMode="auto">
          <a:xfrm>
            <a:off x="394328" y="520997"/>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Microsoft Azure</a:t>
            </a:r>
          </a:p>
        </p:txBody>
      </p:sp>
      <p:sp>
        <p:nvSpPr>
          <p:cNvPr id="64" name="Rectangle 63">
            <a:extLst>
              <a:ext uri="{FF2B5EF4-FFF2-40B4-BE49-F238E27FC236}">
                <a16:creationId xmlns:a16="http://schemas.microsoft.com/office/drawing/2014/main" id="{22E6AF4C-5955-409C-87FE-83358161E04A}"/>
              </a:ext>
            </a:extLst>
          </p:cNvPr>
          <p:cNvSpPr/>
          <p:nvPr userDrawn="1"/>
        </p:nvSpPr>
        <p:spPr>
          <a:xfrm>
            <a:off x="4295744" y="5746135"/>
            <a:ext cx="3333492" cy="602347"/>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Microsoft Regional Director</a:t>
            </a:r>
          </a:p>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sp>
        <p:nvSpPr>
          <p:cNvPr id="65" name="Rectangle 64">
            <a:extLst>
              <a:ext uri="{FF2B5EF4-FFF2-40B4-BE49-F238E27FC236}">
                <a16:creationId xmlns:a16="http://schemas.microsoft.com/office/drawing/2014/main" id="{B968B200-CE8B-46AA-99EB-A2CED1EEE9EB}"/>
              </a:ext>
            </a:extLst>
          </p:cNvPr>
          <p:cNvSpPr/>
          <p:nvPr userDrawn="1"/>
        </p:nvSpPr>
        <p:spPr>
          <a:xfrm>
            <a:off x="8145628" y="5746135"/>
            <a:ext cx="3333492" cy="356126"/>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spTree>
    <p:extLst>
      <p:ext uri="{BB962C8B-B14F-4D97-AF65-F5344CB8AC3E}">
        <p14:creationId xmlns:p14="http://schemas.microsoft.com/office/powerpoint/2010/main" val="239089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MVP Staff">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userDrawn="1">
            <p:extLst>
              <p:ext uri="{D42A27DB-BD31-4B8C-83A1-F6EECF244321}">
                <p14:modId xmlns:p14="http://schemas.microsoft.com/office/powerpoint/2010/main" val="1808305249"/>
              </p:ext>
            </p:extLst>
          </p:nvPr>
        </p:nvGraphicFramePr>
        <p:xfrm>
          <a:off x="4261701" y="520997"/>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userDrawn="1">
            <p:extLst>
              <p:ext uri="{D42A27DB-BD31-4B8C-83A1-F6EECF244321}">
                <p14:modId xmlns:p14="http://schemas.microsoft.com/office/powerpoint/2010/main" val="3675060636"/>
              </p:ext>
            </p:extLst>
          </p:nvPr>
        </p:nvGraphicFramePr>
        <p:xfrm>
          <a:off x="399186" y="520998"/>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userDrawn="1">
            <p:extLst>
              <p:ext uri="{D42A27DB-BD31-4B8C-83A1-F6EECF244321}">
                <p14:modId xmlns:p14="http://schemas.microsoft.com/office/powerpoint/2010/main" val="1002920546"/>
              </p:ext>
            </p:extLst>
          </p:nvPr>
        </p:nvGraphicFramePr>
        <p:xfrm>
          <a:off x="8083412" y="1267545"/>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userDrawn="1"/>
        </p:nvSpPr>
        <p:spPr bwMode="auto">
          <a:xfrm>
            <a:off x="8083412" y="52099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02102" y="5095151"/>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9304" b="20394"/>
          <a:stretch/>
        </p:blipFill>
        <p:spPr bwMode="auto">
          <a:xfrm>
            <a:off x="8425255" y="5222691"/>
            <a:ext cx="1276846" cy="512378"/>
          </a:xfrm>
          <a:prstGeom prst="rect">
            <a:avLst/>
          </a:prstGeom>
          <a:noFill/>
        </p:spPr>
      </p:pic>
      <p:pic>
        <p:nvPicPr>
          <p:cNvPr id="28" name="Picture 27" descr="A close up of a mask&#10;&#10;Description generated with high confidence">
            <a:extLst>
              <a:ext uri="{FF2B5EF4-FFF2-40B4-BE49-F238E27FC236}">
                <a16:creationId xmlns:a16="http://schemas.microsoft.com/office/drawing/2014/main" id="{3A935109-6F30-4DC4-B982-F05935CE028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23415"/>
          <a:stretch/>
        </p:blipFill>
        <p:spPr>
          <a:xfrm>
            <a:off x="8972561" y="1467129"/>
            <a:ext cx="1946546" cy="4338426"/>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userDrawn="1">
            <p:extLst>
              <p:ext uri="{D42A27DB-BD31-4B8C-83A1-F6EECF244321}">
                <p14:modId xmlns:p14="http://schemas.microsoft.com/office/powerpoint/2010/main" val="1457008147"/>
              </p:ext>
            </p:extLst>
          </p:nvPr>
        </p:nvGraphicFramePr>
        <p:xfrm>
          <a:off x="8076008"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68695" y="5208326"/>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userDrawn="1"/>
        </p:nvSpPr>
        <p:spPr>
          <a:xfrm>
            <a:off x="8145628" y="4827196"/>
            <a:ext cx="315733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Ryan Yates</a:t>
            </a:r>
          </a:p>
          <a:p>
            <a:pPr algn="l"/>
            <a:r>
              <a:rPr lang="en-GB" sz="1600" kern="1200" dirty="0">
                <a:solidFill>
                  <a:schemeClr val="bg1"/>
                </a:solidFill>
                <a:latin typeface="+mj-lt"/>
                <a:ea typeface="+mn-ea"/>
                <a:cs typeface="+mn-cs"/>
              </a:rPr>
              <a:t>Consultant</a:t>
            </a:r>
          </a:p>
          <a:p>
            <a:pPr algn="l"/>
            <a:r>
              <a:rPr lang="en-GB" sz="1600" dirty="0">
                <a:solidFill>
                  <a:schemeClr val="bg1"/>
                </a:solidFill>
              </a:rPr>
              <a:t>MBCS</a:t>
            </a:r>
            <a:endParaRPr lang="en-GB" sz="1200" dirty="0">
              <a:solidFill>
                <a:schemeClr val="bg1"/>
              </a:solidFill>
              <a:latin typeface="Segoe" pitchFamily="34" charset="0"/>
              <a:cs typeface="Segoe" pitchFamily="34" charset="0"/>
            </a:endParaRPr>
          </a:p>
        </p:txBody>
      </p:sp>
      <p:pic>
        <p:nvPicPr>
          <p:cNvPr id="31" name="Picture 30">
            <a:extLst>
              <a:ext uri="{FF2B5EF4-FFF2-40B4-BE49-F238E27FC236}">
                <a16:creationId xmlns:a16="http://schemas.microsoft.com/office/drawing/2014/main" id="{3C62217B-1C02-432A-8FDC-BCCE30A917D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21163" t="9240" r="21047" b="18489"/>
          <a:stretch/>
        </p:blipFill>
        <p:spPr>
          <a:xfrm>
            <a:off x="5180312" y="1396237"/>
            <a:ext cx="1802684" cy="4445452"/>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userDrawn="1">
            <p:extLst>
              <p:ext uri="{D42A27DB-BD31-4B8C-83A1-F6EECF244321}">
                <p14:modId xmlns:p14="http://schemas.microsoft.com/office/powerpoint/2010/main" val="804636552"/>
              </p:ext>
            </p:extLst>
          </p:nvPr>
        </p:nvGraphicFramePr>
        <p:xfrm>
          <a:off x="4259156"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51124" y="5208327"/>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userDrawn="1"/>
        </p:nvSpPr>
        <p:spPr>
          <a:xfrm>
            <a:off x="4323773" y="4827196"/>
            <a:ext cx="3636647" cy="971679"/>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James Croft</a:t>
            </a:r>
          </a:p>
          <a:p>
            <a:pPr algn="l"/>
            <a:r>
              <a:rPr lang="en-GB" sz="1600" kern="1200" dirty="0">
                <a:solidFill>
                  <a:schemeClr val="bg1"/>
                </a:solidFill>
                <a:latin typeface="+mj-lt"/>
                <a:ea typeface="+mn-ea"/>
                <a:cs typeface="+mn-cs"/>
              </a:rPr>
              <a:t>Technical Lead – </a:t>
            </a:r>
            <a:r>
              <a:rPr lang="en-GB" sz="1600" kern="1200" dirty="0" err="1">
                <a:solidFill>
                  <a:schemeClr val="bg1"/>
                </a:solidFill>
                <a:latin typeface="+mj-lt"/>
                <a:ea typeface="+mn-ea"/>
                <a:cs typeface="+mn-cs"/>
              </a:rPr>
              <a:t>tuServ</a:t>
            </a:r>
            <a:r>
              <a:rPr lang="en-GB" sz="1600" kern="1200" dirty="0">
                <a:solidFill>
                  <a:schemeClr val="bg1"/>
                </a:solidFill>
                <a:latin typeface="+mj-lt"/>
                <a:ea typeface="+mn-ea"/>
                <a:cs typeface="+mn-cs"/>
              </a:rPr>
              <a:t> UX</a:t>
            </a:r>
            <a:r>
              <a:rPr lang="en-GB" sz="2000" kern="1200" dirty="0">
                <a:solidFill>
                  <a:schemeClr val="bg1"/>
                </a:solidFill>
                <a:latin typeface="+mn-lt"/>
                <a:ea typeface="+mn-ea"/>
                <a:cs typeface="+mn-cs"/>
              </a:rPr>
              <a:t>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pic>
        <p:nvPicPr>
          <p:cNvPr id="26" name="Picture 25">
            <a:extLst>
              <a:ext uri="{FF2B5EF4-FFF2-40B4-BE49-F238E27FC236}">
                <a16:creationId xmlns:a16="http://schemas.microsoft.com/office/drawing/2014/main" id="{CA181EEF-E46A-4A12-9D41-E8C29B7F82E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8033" r="15420"/>
          <a:stretch/>
        </p:blipFill>
        <p:spPr>
          <a:xfrm>
            <a:off x="943098" y="1037257"/>
            <a:ext cx="2618524" cy="5562853"/>
          </a:xfrm>
          <a:prstGeom prst="rect">
            <a:avLst/>
          </a:prstGeom>
        </p:spPr>
      </p:pic>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userDrawn="1">
            <p:extLst>
              <p:ext uri="{D42A27DB-BD31-4B8C-83A1-F6EECF244321}">
                <p14:modId xmlns:p14="http://schemas.microsoft.com/office/powerpoint/2010/main" val="3292247500"/>
              </p:ext>
            </p:extLst>
          </p:nvPr>
        </p:nvGraphicFramePr>
        <p:xfrm>
          <a:off x="397105" y="4749598"/>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userDrawn="1"/>
        </p:nvSpPr>
        <p:spPr>
          <a:xfrm>
            <a:off x="479280" y="4823311"/>
            <a:ext cx="3333492" cy="1156345"/>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Andy Dawson</a:t>
            </a:r>
          </a:p>
          <a:p>
            <a:pPr algn="l"/>
            <a:r>
              <a:rPr lang="en-GB" sz="1600" kern="1200" dirty="0">
                <a:solidFill>
                  <a:schemeClr val="bg1"/>
                </a:solidFill>
                <a:latin typeface="+mj-lt"/>
                <a:ea typeface="+mn-ea"/>
                <a:cs typeface="+mn-cs"/>
              </a:rPr>
              <a:t>Chief Information Officer</a:t>
            </a:r>
          </a:p>
          <a:p>
            <a:pPr algn="l"/>
            <a:r>
              <a:rPr lang="en-GB" sz="1600" dirty="0">
                <a:solidFill>
                  <a:schemeClr val="bg1"/>
                </a:solidFill>
              </a:rPr>
              <a:t>PhD BEng (Hons) </a:t>
            </a:r>
          </a:p>
          <a:p>
            <a:pPr algn="l"/>
            <a:r>
              <a:rPr lang="en-GB" sz="1600" dirty="0">
                <a:solidFill>
                  <a:schemeClr val="bg1"/>
                </a:solidFill>
              </a:rPr>
              <a:t>CEng </a:t>
            </a:r>
            <a:r>
              <a:rPr lang="en-GB" sz="1600" dirty="0" err="1">
                <a:solidFill>
                  <a:schemeClr val="bg1"/>
                </a:solidFill>
              </a:rPr>
              <a:t>MIMechE</a:t>
            </a:r>
            <a:r>
              <a:rPr lang="en-GB" sz="1600" dirty="0">
                <a:solidFill>
                  <a:schemeClr val="bg1"/>
                </a:solidFill>
              </a:rPr>
              <a:t> MCTS</a:t>
            </a:r>
            <a:endParaRPr lang="en-GB" sz="1600" dirty="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51410" y="5219498"/>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userDrawn="1"/>
        </p:nvSpPr>
        <p:spPr bwMode="auto">
          <a:xfrm>
            <a:off x="4273964" y="520997"/>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Windows Development</a:t>
            </a:r>
          </a:p>
        </p:txBody>
      </p:sp>
      <p:sp>
        <p:nvSpPr>
          <p:cNvPr id="60" name="Rectangle 59">
            <a:extLst>
              <a:ext uri="{FF2B5EF4-FFF2-40B4-BE49-F238E27FC236}">
                <a16:creationId xmlns:a16="http://schemas.microsoft.com/office/drawing/2014/main" id="{609FE122-F0DA-401C-BD7A-D092C6C6D552}"/>
              </a:ext>
            </a:extLst>
          </p:cNvPr>
          <p:cNvSpPr/>
          <p:nvPr userDrawn="1"/>
        </p:nvSpPr>
        <p:spPr bwMode="auto">
          <a:xfrm>
            <a:off x="394328" y="520997"/>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Office Apps and Services</a:t>
            </a:r>
          </a:p>
        </p:txBody>
      </p:sp>
    </p:spTree>
    <p:extLst>
      <p:ext uri="{BB962C8B-B14F-4D97-AF65-F5344CB8AC3E}">
        <p14:creationId xmlns:p14="http://schemas.microsoft.com/office/powerpoint/2010/main" val="359466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927B104F-2CCA-4851-9DA2-1191CED8F23E}"/>
              </a:ext>
            </a:extLst>
          </p:cNvPr>
          <p:cNvGraphicFramePr>
            <a:graphicFrameLocks noGrp="1"/>
          </p:cNvGraphicFramePr>
          <p:nvPr userDrawn="1">
            <p:extLst>
              <p:ext uri="{D42A27DB-BD31-4B8C-83A1-F6EECF244321}">
                <p14:modId xmlns:p14="http://schemas.microsoft.com/office/powerpoint/2010/main" val="698609013"/>
              </p:ext>
            </p:extLst>
          </p:nvPr>
        </p:nvGraphicFramePr>
        <p:xfrm>
          <a:off x="8147864" y="4368684"/>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0824B60D-3090-4B59-9EA4-5315804D9259}"/>
              </a:ext>
            </a:extLst>
          </p:cNvPr>
          <p:cNvGraphicFramePr>
            <a:graphicFrameLocks noGrp="1"/>
          </p:cNvGraphicFramePr>
          <p:nvPr userDrawn="1">
            <p:extLst>
              <p:ext uri="{D42A27DB-BD31-4B8C-83A1-F6EECF244321}">
                <p14:modId xmlns:p14="http://schemas.microsoft.com/office/powerpoint/2010/main" val="3676139188"/>
              </p:ext>
            </p:extLst>
          </p:nvPr>
        </p:nvGraphicFramePr>
        <p:xfrm>
          <a:off x="103386" y="4361726"/>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E9159C34-81B7-411A-AD89-C834C98A013A}"/>
              </a:ext>
            </a:extLst>
          </p:cNvPr>
          <p:cNvSpPr/>
          <p:nvPr userDrawn="1"/>
        </p:nvSpPr>
        <p:spPr bwMode="auto">
          <a:xfrm>
            <a:off x="8155005" y="3958033"/>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46DD6372-6C0F-4FEC-AEB2-72E69B8F419F}"/>
              </a:ext>
            </a:extLst>
          </p:cNvPr>
          <p:cNvGraphicFramePr>
            <a:graphicFrameLocks noGrp="1"/>
          </p:cNvGraphicFramePr>
          <p:nvPr userDrawn="1">
            <p:extLst>
              <p:ext uri="{D42A27DB-BD31-4B8C-83A1-F6EECF244321}">
                <p14:modId xmlns:p14="http://schemas.microsoft.com/office/powerpoint/2010/main" val="4082921216"/>
              </p:ext>
            </p:extLst>
          </p:nvPr>
        </p:nvGraphicFramePr>
        <p:xfrm>
          <a:off x="83398" y="795596"/>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0E9299FE-CAA6-41B7-B62F-71B2B9DE495E}"/>
              </a:ext>
            </a:extLst>
          </p:cNvPr>
          <p:cNvSpPr/>
          <p:nvPr userDrawn="1"/>
        </p:nvSpPr>
        <p:spPr bwMode="auto">
          <a:xfrm>
            <a:off x="83398" y="407072"/>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A9DC682C-537E-437B-A7CB-54E2875CF3BE}"/>
              </a:ext>
            </a:extLst>
          </p:cNvPr>
          <p:cNvGraphicFramePr>
            <a:graphicFrameLocks noGrp="1"/>
          </p:cNvGraphicFramePr>
          <p:nvPr userDrawn="1">
            <p:extLst>
              <p:ext uri="{D42A27DB-BD31-4B8C-83A1-F6EECF244321}">
                <p14:modId xmlns:p14="http://schemas.microsoft.com/office/powerpoint/2010/main" val="3126436225"/>
              </p:ext>
            </p:extLst>
          </p:nvPr>
        </p:nvGraphicFramePr>
        <p:xfrm>
          <a:off x="8163638" y="779048"/>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87054C5F-FB6B-4074-8062-A549A7E46316}"/>
              </a:ext>
            </a:extLst>
          </p:cNvPr>
          <p:cNvGraphicFramePr>
            <a:graphicFrameLocks noGrp="1"/>
          </p:cNvGraphicFramePr>
          <p:nvPr userDrawn="1">
            <p:extLst>
              <p:ext uri="{D42A27DB-BD31-4B8C-83A1-F6EECF244321}">
                <p14:modId xmlns:p14="http://schemas.microsoft.com/office/powerpoint/2010/main" val="3790467518"/>
              </p:ext>
            </p:extLst>
          </p:nvPr>
        </p:nvGraphicFramePr>
        <p:xfrm>
          <a:off x="4117599" y="4009061"/>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674F256F-9672-456A-AAEA-82EF2C87EE85}"/>
              </a:ext>
            </a:extLst>
          </p:cNvPr>
          <p:cNvSpPr/>
          <p:nvPr userDrawn="1"/>
        </p:nvSpPr>
        <p:spPr bwMode="auto">
          <a:xfrm>
            <a:off x="4128521" y="406746"/>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9D5FB64A-0171-43FE-81BB-DD6C06761040}"/>
              </a:ext>
            </a:extLst>
          </p:cNvPr>
          <p:cNvSpPr/>
          <p:nvPr userDrawn="1"/>
        </p:nvSpPr>
        <p:spPr bwMode="auto">
          <a:xfrm>
            <a:off x="8150386" y="406746"/>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F026490-F772-4A60-A71C-8E849641B5E1}"/>
              </a:ext>
            </a:extLst>
          </p:cNvPr>
          <p:cNvGraphicFramePr>
            <a:graphicFrameLocks noGrp="1"/>
          </p:cNvGraphicFramePr>
          <p:nvPr userDrawn="1">
            <p:extLst>
              <p:ext uri="{D42A27DB-BD31-4B8C-83A1-F6EECF244321}">
                <p14:modId xmlns:p14="http://schemas.microsoft.com/office/powerpoint/2010/main" val="688836632"/>
              </p:ext>
            </p:extLst>
          </p:nvPr>
        </p:nvGraphicFramePr>
        <p:xfrm>
          <a:off x="4125788" y="805826"/>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64B27453-E636-4E56-B9F2-5C9D6AEA1E6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9368" y="4104256"/>
            <a:ext cx="963168" cy="1058953"/>
          </a:xfrm>
          <a:prstGeom prst="rect">
            <a:avLst/>
          </a:prstGeom>
        </p:spPr>
      </p:pic>
      <p:pic>
        <p:nvPicPr>
          <p:cNvPr id="67" name="Picture 66">
            <a:extLst>
              <a:ext uri="{FF2B5EF4-FFF2-40B4-BE49-F238E27FC236}">
                <a16:creationId xmlns:a16="http://schemas.microsoft.com/office/drawing/2014/main" id="{BC083FC6-9DFD-4FF8-926B-DC3B024B52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091" y="3310766"/>
            <a:ext cx="1791324" cy="447831"/>
          </a:xfrm>
          <a:prstGeom prst="rect">
            <a:avLst/>
          </a:prstGeom>
        </p:spPr>
      </p:pic>
      <p:pic>
        <p:nvPicPr>
          <p:cNvPr id="68" name="Picture 67">
            <a:extLst>
              <a:ext uri="{FF2B5EF4-FFF2-40B4-BE49-F238E27FC236}">
                <a16:creationId xmlns:a16="http://schemas.microsoft.com/office/drawing/2014/main" id="{1256BED3-E066-4176-9D16-315FC49867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15802" y="5931392"/>
            <a:ext cx="2328983" cy="406406"/>
          </a:xfrm>
          <a:prstGeom prst="rect">
            <a:avLst/>
          </a:prstGeom>
        </p:spPr>
      </p:pic>
      <p:pic>
        <p:nvPicPr>
          <p:cNvPr id="69" name="Picture 68">
            <a:extLst>
              <a:ext uri="{FF2B5EF4-FFF2-40B4-BE49-F238E27FC236}">
                <a16:creationId xmlns:a16="http://schemas.microsoft.com/office/drawing/2014/main" id="{7CC93C7C-2C52-4F64-BBCC-EF75D18913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35488" y="931051"/>
            <a:ext cx="1975047" cy="487023"/>
          </a:xfrm>
          <a:prstGeom prst="rect">
            <a:avLst/>
          </a:prstGeom>
        </p:spPr>
      </p:pic>
      <p:pic>
        <p:nvPicPr>
          <p:cNvPr id="70" name="Picture 69">
            <a:extLst>
              <a:ext uri="{FF2B5EF4-FFF2-40B4-BE49-F238E27FC236}">
                <a16:creationId xmlns:a16="http://schemas.microsoft.com/office/drawing/2014/main" id="{A49DFB84-4F1E-4F66-812C-0C684A725B1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9338" y="4452858"/>
            <a:ext cx="1461035" cy="277412"/>
          </a:xfrm>
          <a:prstGeom prst="rect">
            <a:avLst/>
          </a:prstGeom>
        </p:spPr>
      </p:pic>
      <p:pic>
        <p:nvPicPr>
          <p:cNvPr id="71" name="Picture 70">
            <a:extLst>
              <a:ext uri="{FF2B5EF4-FFF2-40B4-BE49-F238E27FC236}">
                <a16:creationId xmlns:a16="http://schemas.microsoft.com/office/drawing/2014/main" id="{F575F094-665D-4A24-97F5-F60357A70546}"/>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28312" y="4851610"/>
            <a:ext cx="1420013" cy="412042"/>
          </a:xfrm>
          <a:prstGeom prst="rect">
            <a:avLst/>
          </a:prstGeom>
        </p:spPr>
      </p:pic>
      <p:pic>
        <p:nvPicPr>
          <p:cNvPr id="72" name="Picture 71">
            <a:extLst>
              <a:ext uri="{FF2B5EF4-FFF2-40B4-BE49-F238E27FC236}">
                <a16:creationId xmlns:a16="http://schemas.microsoft.com/office/drawing/2014/main" id="{2434087F-F918-44B0-87DD-7E0A094E9788}"/>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205450" y="4084369"/>
            <a:ext cx="904111" cy="1106662"/>
          </a:xfrm>
          <a:prstGeom prst="rect">
            <a:avLst/>
          </a:prstGeom>
        </p:spPr>
      </p:pic>
      <p:pic>
        <p:nvPicPr>
          <p:cNvPr id="73" name="Picture 72">
            <a:extLst>
              <a:ext uri="{FF2B5EF4-FFF2-40B4-BE49-F238E27FC236}">
                <a16:creationId xmlns:a16="http://schemas.microsoft.com/office/drawing/2014/main" id="{90569B49-9001-4BAC-ABF6-7D5316BC177D}"/>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85879" y="4031133"/>
            <a:ext cx="1194443" cy="1194443"/>
          </a:xfrm>
          <a:prstGeom prst="rect">
            <a:avLst/>
          </a:prstGeom>
        </p:spPr>
      </p:pic>
      <p:pic>
        <p:nvPicPr>
          <p:cNvPr id="74" name="Picture 73">
            <a:extLst>
              <a:ext uri="{FF2B5EF4-FFF2-40B4-BE49-F238E27FC236}">
                <a16:creationId xmlns:a16="http://schemas.microsoft.com/office/drawing/2014/main" id="{6A5F2C25-F31F-41CF-9293-ACC096542FC9}"/>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73760" y="1605880"/>
            <a:ext cx="950091" cy="1274142"/>
          </a:xfrm>
          <a:prstGeom prst="rect">
            <a:avLst/>
          </a:prstGeom>
        </p:spPr>
      </p:pic>
      <p:pic>
        <p:nvPicPr>
          <p:cNvPr id="75" name="Picture 74">
            <a:extLst>
              <a:ext uri="{FF2B5EF4-FFF2-40B4-BE49-F238E27FC236}">
                <a16:creationId xmlns:a16="http://schemas.microsoft.com/office/drawing/2014/main" id="{09CB1BEC-84FE-4668-B81C-84C90E6C2248}"/>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18092" y="4072307"/>
            <a:ext cx="1143744" cy="1143744"/>
          </a:xfrm>
          <a:prstGeom prst="rect">
            <a:avLst/>
          </a:prstGeom>
        </p:spPr>
      </p:pic>
      <p:pic>
        <p:nvPicPr>
          <p:cNvPr id="76" name="Picture 75">
            <a:extLst>
              <a:ext uri="{FF2B5EF4-FFF2-40B4-BE49-F238E27FC236}">
                <a16:creationId xmlns:a16="http://schemas.microsoft.com/office/drawing/2014/main" id="{DE34DA14-8A92-4E2D-A135-E1915E09EF7B}"/>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207934" y="5632335"/>
            <a:ext cx="1025662" cy="705464"/>
          </a:xfrm>
          <a:prstGeom prst="rect">
            <a:avLst/>
          </a:prstGeom>
        </p:spPr>
      </p:pic>
      <p:pic>
        <p:nvPicPr>
          <p:cNvPr id="77" name="Graphic 76">
            <a:extLst>
              <a:ext uri="{FF2B5EF4-FFF2-40B4-BE49-F238E27FC236}">
                <a16:creationId xmlns:a16="http://schemas.microsoft.com/office/drawing/2014/main" id="{3C14C0ED-7A66-437B-93B3-44B942AC3F06}"/>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0116" y="2277558"/>
            <a:ext cx="1846172" cy="550160"/>
          </a:xfrm>
          <a:prstGeom prst="rect">
            <a:avLst/>
          </a:prstGeom>
        </p:spPr>
      </p:pic>
      <p:pic>
        <p:nvPicPr>
          <p:cNvPr id="78" name="Picture 77">
            <a:extLst>
              <a:ext uri="{FF2B5EF4-FFF2-40B4-BE49-F238E27FC236}">
                <a16:creationId xmlns:a16="http://schemas.microsoft.com/office/drawing/2014/main" id="{0DDBD711-F61C-455F-ADAA-0971DCCE3526}"/>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46976" y="5106382"/>
            <a:ext cx="1658207" cy="850227"/>
          </a:xfrm>
          <a:prstGeom prst="rect">
            <a:avLst/>
          </a:prstGeom>
        </p:spPr>
      </p:pic>
      <p:pic>
        <p:nvPicPr>
          <p:cNvPr id="79" name="Picture 78">
            <a:extLst>
              <a:ext uri="{FF2B5EF4-FFF2-40B4-BE49-F238E27FC236}">
                <a16:creationId xmlns:a16="http://schemas.microsoft.com/office/drawing/2014/main" id="{ABDAB2B4-F5F6-47D5-BE33-895FCA767D5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81196" y="981084"/>
            <a:ext cx="1946728" cy="457481"/>
          </a:xfrm>
          <a:prstGeom prst="rect">
            <a:avLst/>
          </a:prstGeom>
        </p:spPr>
      </p:pic>
      <p:pic>
        <p:nvPicPr>
          <p:cNvPr id="80" name="Picture 79">
            <a:extLst>
              <a:ext uri="{FF2B5EF4-FFF2-40B4-BE49-F238E27FC236}">
                <a16:creationId xmlns:a16="http://schemas.microsoft.com/office/drawing/2014/main" id="{9292DD4E-6B16-4913-93FA-3FB99500FAB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76082" y="4962651"/>
            <a:ext cx="1546993" cy="320228"/>
          </a:xfrm>
          <a:prstGeom prst="rect">
            <a:avLst/>
          </a:prstGeom>
        </p:spPr>
      </p:pic>
      <p:pic>
        <p:nvPicPr>
          <p:cNvPr id="81" name="Picture 80">
            <a:extLst>
              <a:ext uri="{FF2B5EF4-FFF2-40B4-BE49-F238E27FC236}">
                <a16:creationId xmlns:a16="http://schemas.microsoft.com/office/drawing/2014/main" id="{800595BC-9469-467A-98F4-409A42E931D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82119" y="5902363"/>
            <a:ext cx="2339894" cy="437506"/>
          </a:xfrm>
          <a:prstGeom prst="rect">
            <a:avLst/>
          </a:prstGeom>
        </p:spPr>
      </p:pic>
      <p:pic>
        <p:nvPicPr>
          <p:cNvPr id="82" name="Picture 81">
            <a:extLst>
              <a:ext uri="{FF2B5EF4-FFF2-40B4-BE49-F238E27FC236}">
                <a16:creationId xmlns:a16="http://schemas.microsoft.com/office/drawing/2014/main" id="{40A04636-EAEF-449B-8CEC-77902D0A1CB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38545" y="2049960"/>
            <a:ext cx="1457942" cy="313458"/>
          </a:xfrm>
          <a:prstGeom prst="rect">
            <a:avLst/>
          </a:prstGeom>
        </p:spPr>
      </p:pic>
      <p:pic>
        <p:nvPicPr>
          <p:cNvPr id="83" name="Picture 82">
            <a:extLst>
              <a:ext uri="{FF2B5EF4-FFF2-40B4-BE49-F238E27FC236}">
                <a16:creationId xmlns:a16="http://schemas.microsoft.com/office/drawing/2014/main" id="{A944242B-6712-46FA-B1F8-0DD6DE4D4D8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56222" y="913860"/>
            <a:ext cx="1477153" cy="617154"/>
          </a:xfrm>
          <a:prstGeom prst="rect">
            <a:avLst/>
          </a:prstGeom>
        </p:spPr>
      </p:pic>
      <p:pic>
        <p:nvPicPr>
          <p:cNvPr id="84" name="Picture 83">
            <a:extLst>
              <a:ext uri="{FF2B5EF4-FFF2-40B4-BE49-F238E27FC236}">
                <a16:creationId xmlns:a16="http://schemas.microsoft.com/office/drawing/2014/main" id="{E586E329-B0D3-4486-91FA-1CE46123F494}"/>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47759" y="2958334"/>
            <a:ext cx="3685891" cy="481171"/>
          </a:xfrm>
          <a:prstGeom prst="rect">
            <a:avLst/>
          </a:prstGeom>
        </p:spPr>
      </p:pic>
      <p:pic>
        <p:nvPicPr>
          <p:cNvPr id="85" name="Picture 84">
            <a:extLst>
              <a:ext uri="{FF2B5EF4-FFF2-40B4-BE49-F238E27FC236}">
                <a16:creationId xmlns:a16="http://schemas.microsoft.com/office/drawing/2014/main" id="{0836FCDA-232D-4D14-983C-76D0EE972E0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02392" y="925693"/>
            <a:ext cx="1812280" cy="504361"/>
          </a:xfrm>
          <a:prstGeom prst="rect">
            <a:avLst/>
          </a:prstGeom>
        </p:spPr>
      </p:pic>
      <p:pic>
        <p:nvPicPr>
          <p:cNvPr id="86" name="Picture 85">
            <a:extLst>
              <a:ext uri="{FF2B5EF4-FFF2-40B4-BE49-F238E27FC236}">
                <a16:creationId xmlns:a16="http://schemas.microsoft.com/office/drawing/2014/main" id="{597A92F0-D22E-45EC-BB3E-6172AC535AF5}"/>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80116" y="1561912"/>
            <a:ext cx="2096094" cy="611284"/>
          </a:xfrm>
          <a:prstGeom prst="rect">
            <a:avLst/>
          </a:prstGeom>
        </p:spPr>
      </p:pic>
      <p:pic>
        <p:nvPicPr>
          <p:cNvPr id="87" name="Picture 86">
            <a:extLst>
              <a:ext uri="{FF2B5EF4-FFF2-40B4-BE49-F238E27FC236}">
                <a16:creationId xmlns:a16="http://schemas.microsoft.com/office/drawing/2014/main" id="{5AEB8688-6309-4A13-96C0-C3F6359D063E}"/>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37140" y="1425487"/>
            <a:ext cx="1729737" cy="811866"/>
          </a:xfrm>
          <a:prstGeom prst="rect">
            <a:avLst/>
          </a:prstGeom>
        </p:spPr>
      </p:pic>
      <p:pic>
        <p:nvPicPr>
          <p:cNvPr id="88" name="Picture 87">
            <a:extLst>
              <a:ext uri="{FF2B5EF4-FFF2-40B4-BE49-F238E27FC236}">
                <a16:creationId xmlns:a16="http://schemas.microsoft.com/office/drawing/2014/main" id="{B4C8506C-885C-44AB-B6B9-DC323FBCC718}"/>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11388" y="4128134"/>
            <a:ext cx="1304404" cy="1304404"/>
          </a:xfrm>
          <a:prstGeom prst="rect">
            <a:avLst/>
          </a:prstGeom>
        </p:spPr>
      </p:pic>
      <p:pic>
        <p:nvPicPr>
          <p:cNvPr id="89" name="Picture 88">
            <a:extLst>
              <a:ext uri="{FF2B5EF4-FFF2-40B4-BE49-F238E27FC236}">
                <a16:creationId xmlns:a16="http://schemas.microsoft.com/office/drawing/2014/main" id="{1F7B3521-9025-444C-BD35-08910A5F2F3B}"/>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86574" y="3242654"/>
            <a:ext cx="886504" cy="585859"/>
          </a:xfrm>
          <a:prstGeom prst="rect">
            <a:avLst/>
          </a:prstGeom>
        </p:spPr>
      </p:pic>
      <p:pic>
        <p:nvPicPr>
          <p:cNvPr id="90" name="Picture 89">
            <a:extLst>
              <a:ext uri="{FF2B5EF4-FFF2-40B4-BE49-F238E27FC236}">
                <a16:creationId xmlns:a16="http://schemas.microsoft.com/office/drawing/2014/main" id="{B50ED979-6338-478C-91F3-E8D12E3A4AE4}"/>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85203" y="1560675"/>
            <a:ext cx="1707803" cy="698554"/>
          </a:xfrm>
          <a:prstGeom prst="rect">
            <a:avLst/>
          </a:prstGeom>
        </p:spPr>
      </p:pic>
      <p:pic>
        <p:nvPicPr>
          <p:cNvPr id="91" name="Picture 90">
            <a:extLst>
              <a:ext uri="{FF2B5EF4-FFF2-40B4-BE49-F238E27FC236}">
                <a16:creationId xmlns:a16="http://schemas.microsoft.com/office/drawing/2014/main" id="{5C01D172-3BFB-4981-8BFD-21717E50784C}"/>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57768" y="2520210"/>
            <a:ext cx="2283665" cy="362740"/>
          </a:xfrm>
          <a:prstGeom prst="rect">
            <a:avLst/>
          </a:prstGeom>
        </p:spPr>
      </p:pic>
      <p:pic>
        <p:nvPicPr>
          <p:cNvPr id="92" name="Picture 91">
            <a:extLst>
              <a:ext uri="{FF2B5EF4-FFF2-40B4-BE49-F238E27FC236}">
                <a16:creationId xmlns:a16="http://schemas.microsoft.com/office/drawing/2014/main" id="{BFD1A68A-BB7C-44DA-B9AE-24D9A9DB7BD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25133" y="5988973"/>
            <a:ext cx="1434328" cy="363239"/>
          </a:xfrm>
          <a:prstGeom prst="rect">
            <a:avLst/>
          </a:prstGeom>
        </p:spPr>
      </p:pic>
      <p:pic>
        <p:nvPicPr>
          <p:cNvPr id="93" name="Graphic 92">
            <a:extLst>
              <a:ext uri="{FF2B5EF4-FFF2-40B4-BE49-F238E27FC236}">
                <a16:creationId xmlns:a16="http://schemas.microsoft.com/office/drawing/2014/main" id="{F971ABA2-67A9-426F-AAF0-F6819E3EAFD1}"/>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9479" y="5798325"/>
            <a:ext cx="1565994" cy="487024"/>
          </a:xfrm>
          <a:prstGeom prst="rect">
            <a:avLst/>
          </a:prstGeom>
        </p:spPr>
      </p:pic>
      <p:pic>
        <p:nvPicPr>
          <p:cNvPr id="94" name="Picture 93">
            <a:extLst>
              <a:ext uri="{FF2B5EF4-FFF2-40B4-BE49-F238E27FC236}">
                <a16:creationId xmlns:a16="http://schemas.microsoft.com/office/drawing/2014/main" id="{2EB548F1-F028-4F22-883D-B465836137FC}"/>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14600" y="4368165"/>
            <a:ext cx="2566646" cy="536547"/>
          </a:xfrm>
          <a:prstGeom prst="rect">
            <a:avLst/>
          </a:prstGeom>
        </p:spPr>
      </p:pic>
      <p:pic>
        <p:nvPicPr>
          <p:cNvPr id="95" name="Picture 94">
            <a:extLst>
              <a:ext uri="{FF2B5EF4-FFF2-40B4-BE49-F238E27FC236}">
                <a16:creationId xmlns:a16="http://schemas.microsoft.com/office/drawing/2014/main" id="{513BD73B-BFDC-4477-A142-71E98B34585C}"/>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63507" y="4471685"/>
            <a:ext cx="1696376" cy="538202"/>
          </a:xfrm>
          <a:prstGeom prst="rect">
            <a:avLst/>
          </a:prstGeom>
        </p:spPr>
      </p:pic>
      <p:pic>
        <p:nvPicPr>
          <p:cNvPr id="96" name="Picture 95">
            <a:extLst>
              <a:ext uri="{FF2B5EF4-FFF2-40B4-BE49-F238E27FC236}">
                <a16:creationId xmlns:a16="http://schemas.microsoft.com/office/drawing/2014/main" id="{9C7F2A59-AA7B-4CDC-8789-3022D85E552F}"/>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56437" y="2869711"/>
            <a:ext cx="1244741" cy="874238"/>
          </a:xfrm>
          <a:prstGeom prst="rect">
            <a:avLst/>
          </a:prstGeom>
        </p:spPr>
      </p:pic>
      <p:pic>
        <p:nvPicPr>
          <p:cNvPr id="97" name="Picture 96">
            <a:extLst>
              <a:ext uri="{FF2B5EF4-FFF2-40B4-BE49-F238E27FC236}">
                <a16:creationId xmlns:a16="http://schemas.microsoft.com/office/drawing/2014/main" id="{33B725C8-42B7-4606-B7A7-AF5706E344F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22623" y="868552"/>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DD89BF5-5DF6-45BA-8F14-10B696DEA6FB}"/>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43470" y="5208605"/>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191E0433-47D0-4345-B76E-DAFB6F788C54}"/>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42811" y="5218620"/>
            <a:ext cx="655435" cy="655435"/>
          </a:xfrm>
          <a:prstGeom prst="rect">
            <a:avLst/>
          </a:prstGeom>
        </p:spPr>
      </p:pic>
      <p:pic>
        <p:nvPicPr>
          <p:cNvPr id="100" name="Picture 99">
            <a:extLst>
              <a:ext uri="{FF2B5EF4-FFF2-40B4-BE49-F238E27FC236}">
                <a16:creationId xmlns:a16="http://schemas.microsoft.com/office/drawing/2014/main" id="{B2850594-752F-4FD6-8C68-1CB4962816C4}"/>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52718" y="5213149"/>
            <a:ext cx="459830" cy="662357"/>
          </a:xfrm>
          <a:prstGeom prst="rect">
            <a:avLst/>
          </a:prstGeom>
        </p:spPr>
      </p:pic>
      <p:pic>
        <p:nvPicPr>
          <p:cNvPr id="101" name="Picture 100">
            <a:extLst>
              <a:ext uri="{FF2B5EF4-FFF2-40B4-BE49-F238E27FC236}">
                <a16:creationId xmlns:a16="http://schemas.microsoft.com/office/drawing/2014/main" id="{E5A5EB2E-C104-4FD2-9623-C4D164D8AF02}"/>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98092" y="2464409"/>
            <a:ext cx="2058868" cy="757978"/>
          </a:xfrm>
          <a:prstGeom prst="rect">
            <a:avLst/>
          </a:prstGeom>
        </p:spPr>
      </p:pic>
      <p:pic>
        <p:nvPicPr>
          <p:cNvPr id="102" name="Graphic 101">
            <a:extLst>
              <a:ext uri="{FF2B5EF4-FFF2-40B4-BE49-F238E27FC236}">
                <a16:creationId xmlns:a16="http://schemas.microsoft.com/office/drawing/2014/main" id="{4D8D0B64-73BB-4B8C-8AF3-443E4029606C}"/>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15116" y="5424831"/>
            <a:ext cx="547378" cy="889005"/>
          </a:xfrm>
          <a:prstGeom prst="rect">
            <a:avLst/>
          </a:prstGeom>
        </p:spPr>
      </p:pic>
      <p:pic>
        <p:nvPicPr>
          <p:cNvPr id="103" name="Picture 102">
            <a:extLst>
              <a:ext uri="{FF2B5EF4-FFF2-40B4-BE49-F238E27FC236}">
                <a16:creationId xmlns:a16="http://schemas.microsoft.com/office/drawing/2014/main" id="{BF9B6511-D90A-40BC-BB82-F6657F82B8B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407260" y="2351677"/>
            <a:ext cx="1513155" cy="458862"/>
          </a:xfrm>
          <a:prstGeom prst="rect">
            <a:avLst/>
          </a:prstGeom>
        </p:spPr>
      </p:pic>
      <p:pic>
        <p:nvPicPr>
          <p:cNvPr id="104" name="Picture 103">
            <a:extLst>
              <a:ext uri="{FF2B5EF4-FFF2-40B4-BE49-F238E27FC236}">
                <a16:creationId xmlns:a16="http://schemas.microsoft.com/office/drawing/2014/main" id="{0D50D09E-9F93-4B3B-B2AC-4F23554E68A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9637" y="2759766"/>
            <a:ext cx="952400" cy="952400"/>
          </a:xfrm>
          <a:prstGeom prst="rect">
            <a:avLst/>
          </a:prstGeom>
        </p:spPr>
      </p:pic>
      <p:pic>
        <p:nvPicPr>
          <p:cNvPr id="105" name="Picture 104">
            <a:extLst>
              <a:ext uri="{FF2B5EF4-FFF2-40B4-BE49-F238E27FC236}">
                <a16:creationId xmlns:a16="http://schemas.microsoft.com/office/drawing/2014/main" id="{D1B8F747-7038-417F-ABDA-75D3CCB658A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65382" y="5329902"/>
            <a:ext cx="1427556" cy="526361"/>
          </a:xfrm>
          <a:prstGeom prst="rect">
            <a:avLst/>
          </a:prstGeom>
        </p:spPr>
      </p:pic>
      <p:pic>
        <p:nvPicPr>
          <p:cNvPr id="106" name="Picture 105">
            <a:extLst>
              <a:ext uri="{FF2B5EF4-FFF2-40B4-BE49-F238E27FC236}">
                <a16:creationId xmlns:a16="http://schemas.microsoft.com/office/drawing/2014/main" id="{6183D18E-11A7-45D8-BE5A-D997A8EEAC31}"/>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31375" y="5208208"/>
            <a:ext cx="1389602" cy="629229"/>
          </a:xfrm>
          <a:prstGeom prst="rect">
            <a:avLst/>
          </a:prstGeom>
        </p:spPr>
      </p:pic>
      <p:pic>
        <p:nvPicPr>
          <p:cNvPr id="107" name="Picture 106">
            <a:extLst>
              <a:ext uri="{FF2B5EF4-FFF2-40B4-BE49-F238E27FC236}">
                <a16:creationId xmlns:a16="http://schemas.microsoft.com/office/drawing/2014/main" id="{AB2863B1-9237-4E1E-889F-AF5E24D9B3C3}"/>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88146" y="4686856"/>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8A0A2A0F-01AA-4F80-BA0E-C0B451081847}"/>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85029" y="1511353"/>
            <a:ext cx="1735948" cy="692889"/>
          </a:xfrm>
          <a:prstGeom prst="rect">
            <a:avLst/>
          </a:prstGeom>
        </p:spPr>
      </p:pic>
      <p:pic>
        <p:nvPicPr>
          <p:cNvPr id="109" name="Graphic 108">
            <a:extLst>
              <a:ext uri="{FF2B5EF4-FFF2-40B4-BE49-F238E27FC236}">
                <a16:creationId xmlns:a16="http://schemas.microsoft.com/office/drawing/2014/main" id="{C09D455A-7B3F-4057-B0B9-17FE959954DD}"/>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93981" y="5301458"/>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12D4DD64-50DF-456D-ADE5-924043DEDD1D}"/>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93647" y="2890602"/>
            <a:ext cx="1443521" cy="299183"/>
          </a:xfrm>
          <a:prstGeom prst="rect">
            <a:avLst/>
          </a:prstGeom>
        </p:spPr>
      </p:pic>
      <p:pic>
        <p:nvPicPr>
          <p:cNvPr id="111" name="Picture 110">
            <a:extLst>
              <a:ext uri="{FF2B5EF4-FFF2-40B4-BE49-F238E27FC236}">
                <a16:creationId xmlns:a16="http://schemas.microsoft.com/office/drawing/2014/main" id="{78FBA357-991E-45E2-84FB-92FF047FB863}"/>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9984" y="2188606"/>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44C25FBE-D49B-48BA-ACF2-8DE27C9AC1CA}"/>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70212" y="2544824"/>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11986CF3-B177-4625-B7DF-654B209714CC}"/>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98092" y="1505437"/>
            <a:ext cx="1559246" cy="852852"/>
          </a:xfrm>
          <a:prstGeom prst="rect">
            <a:avLst/>
          </a:prstGeom>
        </p:spPr>
      </p:pic>
      <p:pic>
        <p:nvPicPr>
          <p:cNvPr id="114" name="Picture 113">
            <a:extLst>
              <a:ext uri="{FF2B5EF4-FFF2-40B4-BE49-F238E27FC236}">
                <a16:creationId xmlns:a16="http://schemas.microsoft.com/office/drawing/2014/main" id="{09883E9F-A0DA-4ABE-A74E-C315FAC98C3C}"/>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107691" y="932659"/>
            <a:ext cx="1830352" cy="457588"/>
          </a:xfrm>
          <a:prstGeom prst="rect">
            <a:avLst/>
          </a:prstGeom>
        </p:spPr>
      </p:pic>
      <p:sp>
        <p:nvSpPr>
          <p:cNvPr id="115" name="Rectangle 114">
            <a:extLst>
              <a:ext uri="{FF2B5EF4-FFF2-40B4-BE49-F238E27FC236}">
                <a16:creationId xmlns:a16="http://schemas.microsoft.com/office/drawing/2014/main" id="{DD9ECF13-6310-4118-8E37-BB16F9F9B1C8}"/>
              </a:ext>
            </a:extLst>
          </p:cNvPr>
          <p:cNvSpPr/>
          <p:nvPr userDrawn="1"/>
        </p:nvSpPr>
        <p:spPr bwMode="auto">
          <a:xfrm>
            <a:off x="4120332" y="362369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98B46ACE-C053-4D67-A2BA-64C3DBC49110}"/>
              </a:ext>
            </a:extLst>
          </p:cNvPr>
          <p:cNvSpPr/>
          <p:nvPr userDrawn="1"/>
        </p:nvSpPr>
        <p:spPr bwMode="auto">
          <a:xfrm>
            <a:off x="99491" y="3964523"/>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00EF669B-3A44-4D71-95A9-F5FA48FA8692}"/>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98092" y="3328508"/>
            <a:ext cx="841181" cy="437414"/>
          </a:xfrm>
          <a:prstGeom prst="rect">
            <a:avLst/>
          </a:prstGeom>
        </p:spPr>
      </p:pic>
      <p:pic>
        <p:nvPicPr>
          <p:cNvPr id="118" name="Picture 117">
            <a:extLst>
              <a:ext uri="{FF2B5EF4-FFF2-40B4-BE49-F238E27FC236}">
                <a16:creationId xmlns:a16="http://schemas.microsoft.com/office/drawing/2014/main" id="{AA85A25E-6DC0-482F-BB22-B3E3EE5886F1}"/>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35329" y="3190226"/>
            <a:ext cx="1529274" cy="582057"/>
          </a:xfrm>
          <a:prstGeom prst="rect">
            <a:avLst/>
          </a:prstGeom>
        </p:spPr>
      </p:pic>
    </p:spTree>
    <p:extLst>
      <p:ext uri="{BB962C8B-B14F-4D97-AF65-F5344CB8AC3E}">
        <p14:creationId xmlns:p14="http://schemas.microsoft.com/office/powerpoint/2010/main" val="298612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181376-E2CA-45CD-BF5C-6878805336F4}"/>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27" name="Picture 26">
            <a:extLst>
              <a:ext uri="{FF2B5EF4-FFF2-40B4-BE49-F238E27FC236}">
                <a16:creationId xmlns:a16="http://schemas.microsoft.com/office/drawing/2014/main" id="{03380884-9D2A-4A57-A064-BF06BE8ED1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9EF6533F-C153-4E3C-AE8D-4B50674A0AC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mans face&#10;&#10;Description generated with high confidence">
            <a:extLst>
              <a:ext uri="{FF2B5EF4-FFF2-40B4-BE49-F238E27FC236}">
                <a16:creationId xmlns:a16="http://schemas.microsoft.com/office/drawing/2014/main" id="{2D8E03B5-C044-4D25-997A-AAF159B4DAA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b="-2064"/>
          <a:stretch/>
        </p:blipFill>
        <p:spPr>
          <a:xfrm>
            <a:off x="7968976" y="1449673"/>
            <a:ext cx="1665213" cy="4388626"/>
          </a:xfrm>
          <a:prstGeom prst="rect">
            <a:avLst/>
          </a:prstGeom>
        </p:spPr>
      </p:pic>
      <p:pic>
        <p:nvPicPr>
          <p:cNvPr id="31" name="Picture 30">
            <a:extLst>
              <a:ext uri="{FF2B5EF4-FFF2-40B4-BE49-F238E27FC236}">
                <a16:creationId xmlns:a16="http://schemas.microsoft.com/office/drawing/2014/main" id="{3DA32DD2-CF3D-4433-AFF0-11F09911BEB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2449571" y="1440460"/>
            <a:ext cx="2028700" cy="4287814"/>
          </a:xfrm>
          <a:prstGeom prst="rect">
            <a:avLst/>
          </a:prstGeom>
        </p:spPr>
      </p:pic>
      <p:pic>
        <p:nvPicPr>
          <p:cNvPr id="32" name="Picture 31">
            <a:extLst>
              <a:ext uri="{FF2B5EF4-FFF2-40B4-BE49-F238E27FC236}">
                <a16:creationId xmlns:a16="http://schemas.microsoft.com/office/drawing/2014/main" id="{1EC64CBC-0213-4BD6-9429-AB4C944B679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794" t="10158" r="18493" b="4292"/>
          <a:stretch/>
        </p:blipFill>
        <p:spPr>
          <a:xfrm>
            <a:off x="5597862" y="1440460"/>
            <a:ext cx="1594007" cy="4287814"/>
          </a:xfrm>
          <a:prstGeom prst="rect">
            <a:avLst/>
          </a:prstGeom>
        </p:spPr>
      </p:pic>
      <p:pic>
        <p:nvPicPr>
          <p:cNvPr id="36" name="Picture 35" descr="A picture containing clothing&#10;&#10;Description generated with very high confidence">
            <a:extLst>
              <a:ext uri="{FF2B5EF4-FFF2-40B4-BE49-F238E27FC236}">
                <a16:creationId xmlns:a16="http://schemas.microsoft.com/office/drawing/2014/main" id="{02A51F34-A892-459E-A826-14E25132546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233"/>
          <a:stretch/>
        </p:blipFill>
        <p:spPr>
          <a:xfrm>
            <a:off x="842484" y="2518755"/>
            <a:ext cx="2288713" cy="4224925"/>
          </a:xfrm>
          <a:prstGeom prst="rect">
            <a:avLst/>
          </a:prstGeom>
        </p:spPr>
      </p:pic>
      <p:pic>
        <p:nvPicPr>
          <p:cNvPr id="37" name="Picture 36">
            <a:extLst>
              <a:ext uri="{FF2B5EF4-FFF2-40B4-BE49-F238E27FC236}">
                <a16:creationId xmlns:a16="http://schemas.microsoft.com/office/drawing/2014/main" id="{3831113D-A989-4434-8D40-CC5F08E9FB2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817" t="6739" r="18280" b="4356"/>
          <a:stretch/>
        </p:blipFill>
        <p:spPr>
          <a:xfrm>
            <a:off x="9204083" y="2443942"/>
            <a:ext cx="1659268" cy="4347803"/>
          </a:xfrm>
          <a:prstGeom prst="rect">
            <a:avLst/>
          </a:prstGeom>
        </p:spPr>
      </p:pic>
      <p:pic>
        <p:nvPicPr>
          <p:cNvPr id="38" name="Picture 37">
            <a:extLst>
              <a:ext uri="{FF2B5EF4-FFF2-40B4-BE49-F238E27FC236}">
                <a16:creationId xmlns:a16="http://schemas.microsoft.com/office/drawing/2014/main" id="{D2A1DA9F-9EA4-4444-AB60-DFA2486E0D4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57" t="934" r="2233" b="1273"/>
          <a:stretch/>
        </p:blipFill>
        <p:spPr>
          <a:xfrm>
            <a:off x="3516092" y="2369127"/>
            <a:ext cx="2676698" cy="4365773"/>
          </a:xfrm>
          <a:prstGeom prst="rect">
            <a:avLst/>
          </a:prstGeom>
        </p:spPr>
      </p:pic>
      <p:pic>
        <p:nvPicPr>
          <p:cNvPr id="39" name="Picture 38">
            <a:extLst>
              <a:ext uri="{FF2B5EF4-FFF2-40B4-BE49-F238E27FC236}">
                <a16:creationId xmlns:a16="http://schemas.microsoft.com/office/drawing/2014/main" id="{6678A33A-0385-44E6-808C-20A6CB2DEC4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17375" y="5858710"/>
            <a:ext cx="525714" cy="876190"/>
          </a:xfrm>
          <a:prstGeom prst="rect">
            <a:avLst/>
          </a:prstGeom>
          <a:ln w="12700">
            <a:solidFill>
              <a:schemeClr val="bg1"/>
            </a:solidFill>
          </a:ln>
        </p:spPr>
      </p:pic>
      <p:pic>
        <p:nvPicPr>
          <p:cNvPr id="40" name="Picture 39">
            <a:extLst>
              <a:ext uri="{FF2B5EF4-FFF2-40B4-BE49-F238E27FC236}">
                <a16:creationId xmlns:a16="http://schemas.microsoft.com/office/drawing/2014/main" id="{E57E0C33-98F4-4B9E-8371-D0FB7E8CF73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264860" y="5858710"/>
            <a:ext cx="525714" cy="876190"/>
          </a:xfrm>
          <a:prstGeom prst="rect">
            <a:avLst/>
          </a:prstGeom>
          <a:ln w="12700">
            <a:solidFill>
              <a:schemeClr val="bg1"/>
            </a:solidFill>
          </a:ln>
        </p:spPr>
      </p:pic>
      <p:pic>
        <p:nvPicPr>
          <p:cNvPr id="41" name="Picture 40">
            <a:extLst>
              <a:ext uri="{FF2B5EF4-FFF2-40B4-BE49-F238E27FC236}">
                <a16:creationId xmlns:a16="http://schemas.microsoft.com/office/drawing/2014/main" id="{D6717DBC-FD3B-4C54-A800-C6F9188BE224}"/>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6664152" y="2518755"/>
            <a:ext cx="1960439" cy="4283350"/>
          </a:xfrm>
          <a:prstGeom prst="rect">
            <a:avLst/>
          </a:prstGeom>
        </p:spPr>
      </p:pic>
      <p:pic>
        <p:nvPicPr>
          <p:cNvPr id="42" name="Picture 41">
            <a:extLst>
              <a:ext uri="{FF2B5EF4-FFF2-40B4-BE49-F238E27FC236}">
                <a16:creationId xmlns:a16="http://schemas.microsoft.com/office/drawing/2014/main" id="{87586A2E-7EA4-40C4-84CE-222168413BA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836653" y="5858710"/>
            <a:ext cx="525714" cy="876190"/>
          </a:xfrm>
          <a:prstGeom prst="rect">
            <a:avLst/>
          </a:prstGeom>
          <a:ln w="12700">
            <a:solidFill>
              <a:schemeClr val="bg1"/>
            </a:solidFill>
          </a:ln>
        </p:spPr>
      </p:pic>
      <p:pic>
        <p:nvPicPr>
          <p:cNvPr id="43" name="Picture 42">
            <a:extLst>
              <a:ext uri="{FF2B5EF4-FFF2-40B4-BE49-F238E27FC236}">
                <a16:creationId xmlns:a16="http://schemas.microsoft.com/office/drawing/2014/main" id="{BC747345-EAD1-4987-91A6-F441C7E4A33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269321"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12D9FC-E9C0-44F2-BD63-EC9577006C1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85553" y="1895649"/>
            <a:ext cx="1584332" cy="4812525"/>
          </a:xfrm>
          <a:prstGeom prst="rect">
            <a:avLst/>
          </a:prstGeom>
        </p:spPr>
      </p:pic>
      <p:pic>
        <p:nvPicPr>
          <p:cNvPr id="16" name="Picture 15">
            <a:extLst>
              <a:ext uri="{FF2B5EF4-FFF2-40B4-BE49-F238E27FC236}">
                <a16:creationId xmlns:a16="http://schemas.microsoft.com/office/drawing/2014/main" id="{4BE1F581-2497-46F1-AC2C-E9FB934F50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01113" y="1901433"/>
            <a:ext cx="1771321" cy="4812525"/>
          </a:xfrm>
          <a:prstGeom prst="rect">
            <a:avLst/>
          </a:prstGeom>
        </p:spPr>
      </p:pic>
      <p:pic>
        <p:nvPicPr>
          <p:cNvPr id="17" name="Picture 16">
            <a:extLst>
              <a:ext uri="{FF2B5EF4-FFF2-40B4-BE49-F238E27FC236}">
                <a16:creationId xmlns:a16="http://schemas.microsoft.com/office/drawing/2014/main" id="{00A1CCE3-9D81-4FD4-8DCD-E241795E74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45267" y="2023710"/>
            <a:ext cx="1736644" cy="4681941"/>
          </a:xfrm>
          <a:prstGeom prst="rect">
            <a:avLst/>
          </a:prstGeom>
        </p:spPr>
      </p:pic>
      <p:sp>
        <p:nvSpPr>
          <p:cNvPr id="18" name="TextBox 17">
            <a:extLst>
              <a:ext uri="{FF2B5EF4-FFF2-40B4-BE49-F238E27FC236}">
                <a16:creationId xmlns:a16="http://schemas.microsoft.com/office/drawing/2014/main" id="{ECE043E5-C7AB-42A4-9BB9-854272BB5425}"/>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pic>
        <p:nvPicPr>
          <p:cNvPr id="6" name="Picture 5">
            <a:extLst>
              <a:ext uri="{FF2B5EF4-FFF2-40B4-BE49-F238E27FC236}">
                <a16:creationId xmlns:a16="http://schemas.microsoft.com/office/drawing/2014/main" id="{6768E477-4A0D-4B4B-A436-BD9F97F0038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1365569" y="1790357"/>
            <a:ext cx="2329511" cy="4923601"/>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6E1FD14F-369C-41DB-816B-7B90911C0B1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955837" y="1895648"/>
            <a:ext cx="1659088" cy="4818309"/>
          </a:xfrm>
          <a:prstGeom prst="rect">
            <a:avLst/>
          </a:prstGeom>
        </p:spPr>
      </p:pic>
    </p:spTree>
    <p:extLst>
      <p:ext uri="{BB962C8B-B14F-4D97-AF65-F5344CB8AC3E}">
        <p14:creationId xmlns:p14="http://schemas.microsoft.com/office/powerpoint/2010/main" val="25566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38" name="Picture 2" descr="http://www.mhalliday.co.uk/wp/wp-content/uploads/2014/09/mbcs-logo-colour-small.png">
            <a:extLst>
              <a:ext uri="{FF2B5EF4-FFF2-40B4-BE49-F238E27FC236}">
                <a16:creationId xmlns:a16="http://schemas.microsoft.com/office/drawing/2014/main" id="{0776C5ED-87A7-4CB1-A1BC-923410A706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wearing, man&#10;&#10;Description automatically generated">
            <a:extLst>
              <a:ext uri="{FF2B5EF4-FFF2-40B4-BE49-F238E27FC236}">
                <a16:creationId xmlns:a16="http://schemas.microsoft.com/office/drawing/2014/main" id="{D799AD6C-6F06-4481-A3D3-27286A1383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06422" y="1333322"/>
            <a:ext cx="1653556" cy="4132554"/>
          </a:xfrm>
          <a:prstGeom prst="rect">
            <a:avLst/>
          </a:prstGeom>
        </p:spPr>
      </p:pic>
      <p:sp>
        <p:nvSpPr>
          <p:cNvPr id="47" name="TextBox 46">
            <a:extLst>
              <a:ext uri="{FF2B5EF4-FFF2-40B4-BE49-F238E27FC236}">
                <a16:creationId xmlns:a16="http://schemas.microsoft.com/office/drawing/2014/main" id="{617D3F7D-9F9E-49E5-A683-3254AE5748E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15" name="Picture 14">
            <a:extLst>
              <a:ext uri="{FF2B5EF4-FFF2-40B4-BE49-F238E27FC236}">
                <a16:creationId xmlns:a16="http://schemas.microsoft.com/office/drawing/2014/main" id="{B7EFEDA6-F49E-4616-AB16-1EE6FA4EF3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596020" y="1470027"/>
            <a:ext cx="1468882" cy="3942790"/>
          </a:xfrm>
          <a:prstGeom prst="rect">
            <a:avLst/>
          </a:prstGeom>
        </p:spPr>
      </p:pic>
      <p:pic>
        <p:nvPicPr>
          <p:cNvPr id="17" name="Picture 16" descr="A person wearing a suit and tie&#10;&#10;Description generated with very high confidence">
            <a:extLst>
              <a:ext uri="{FF2B5EF4-FFF2-40B4-BE49-F238E27FC236}">
                <a16:creationId xmlns:a16="http://schemas.microsoft.com/office/drawing/2014/main" id="{55BADBF8-7B53-4C8A-8FFD-CAAB41B33D2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957439" y="1387366"/>
            <a:ext cx="1383304" cy="4055237"/>
          </a:xfrm>
          <a:prstGeom prst="rect">
            <a:avLst/>
          </a:prstGeom>
        </p:spPr>
      </p:pic>
      <p:pic>
        <p:nvPicPr>
          <p:cNvPr id="21" name="Picture 20">
            <a:extLst>
              <a:ext uri="{FF2B5EF4-FFF2-40B4-BE49-F238E27FC236}">
                <a16:creationId xmlns:a16="http://schemas.microsoft.com/office/drawing/2014/main" id="{3C9A0EFB-244F-4E8B-ACCA-27907EAAE50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27036" y="1396638"/>
            <a:ext cx="2034259" cy="3992370"/>
          </a:xfrm>
          <a:prstGeom prst="rect">
            <a:avLst/>
          </a:prstGeom>
        </p:spPr>
      </p:pic>
      <p:pic>
        <p:nvPicPr>
          <p:cNvPr id="18" name="Picture 17">
            <a:extLst>
              <a:ext uri="{FF2B5EF4-FFF2-40B4-BE49-F238E27FC236}">
                <a16:creationId xmlns:a16="http://schemas.microsoft.com/office/drawing/2014/main" id="{15843F47-0A29-441D-9A6D-5A4C74799180}"/>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089" r="2387"/>
          <a:stretch/>
        </p:blipFill>
        <p:spPr>
          <a:xfrm>
            <a:off x="5934063" y="2745805"/>
            <a:ext cx="1335403" cy="4055237"/>
          </a:xfrm>
          <a:prstGeom prst="rect">
            <a:avLst/>
          </a:prstGeom>
        </p:spPr>
      </p:pic>
      <p:pic>
        <p:nvPicPr>
          <p:cNvPr id="20" name="Picture 19">
            <a:extLst>
              <a:ext uri="{FF2B5EF4-FFF2-40B4-BE49-F238E27FC236}">
                <a16:creationId xmlns:a16="http://schemas.microsoft.com/office/drawing/2014/main" id="{9426A2C5-52DF-43F5-97EA-49E3B4BAD721}"/>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8652" t="6102" r="21450" b="5641"/>
          <a:stretch/>
        </p:blipFill>
        <p:spPr>
          <a:xfrm>
            <a:off x="10710666" y="2651761"/>
            <a:ext cx="1428071" cy="4149281"/>
          </a:xfrm>
          <a:prstGeom prst="rect">
            <a:avLst/>
          </a:prstGeom>
        </p:spPr>
      </p:pic>
      <p:pic>
        <p:nvPicPr>
          <p:cNvPr id="22" name="Picture 21">
            <a:extLst>
              <a:ext uri="{FF2B5EF4-FFF2-40B4-BE49-F238E27FC236}">
                <a16:creationId xmlns:a16="http://schemas.microsoft.com/office/drawing/2014/main" id="{57F0F5FF-0106-41A3-85D2-325D952D7D6D}"/>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703172" y="1333322"/>
            <a:ext cx="1458155" cy="4079494"/>
          </a:xfrm>
          <a:prstGeom prst="rect">
            <a:avLst/>
          </a:prstGeom>
        </p:spPr>
      </p:pic>
      <p:pic>
        <p:nvPicPr>
          <p:cNvPr id="23" name="Picture 22">
            <a:extLst>
              <a:ext uri="{FF2B5EF4-FFF2-40B4-BE49-F238E27FC236}">
                <a16:creationId xmlns:a16="http://schemas.microsoft.com/office/drawing/2014/main" id="{798A1DF6-F564-48A9-BD59-6A23B459A30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267676" y="1450233"/>
            <a:ext cx="1636589" cy="3992370"/>
          </a:xfrm>
          <a:prstGeom prst="rect">
            <a:avLst/>
          </a:prstGeom>
        </p:spPr>
      </p:pic>
      <p:pic>
        <p:nvPicPr>
          <p:cNvPr id="24" name="Picture 23">
            <a:extLst>
              <a:ext uri="{FF2B5EF4-FFF2-40B4-BE49-F238E27FC236}">
                <a16:creationId xmlns:a16="http://schemas.microsoft.com/office/drawing/2014/main" id="{72C0566A-9E8F-475B-875D-4F703F2CF961}"/>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17348" t="10531" r="20877" b="4550"/>
          <a:stretch/>
        </p:blipFill>
        <p:spPr>
          <a:xfrm>
            <a:off x="4198226" y="2834905"/>
            <a:ext cx="1472802" cy="3992370"/>
          </a:xfrm>
          <a:prstGeom prst="rect">
            <a:avLst/>
          </a:prstGeom>
        </p:spPr>
      </p:pic>
      <p:pic>
        <p:nvPicPr>
          <p:cNvPr id="26" name="Picture 25">
            <a:extLst>
              <a:ext uri="{FF2B5EF4-FFF2-40B4-BE49-F238E27FC236}">
                <a16:creationId xmlns:a16="http://schemas.microsoft.com/office/drawing/2014/main" id="{48387E1B-A506-4EC1-8B46-0C697F740F51}"/>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651" t="7207" r="16714" b="4552"/>
          <a:stretch/>
        </p:blipFill>
        <p:spPr>
          <a:xfrm>
            <a:off x="7666530" y="2681666"/>
            <a:ext cx="1468469" cy="4145609"/>
          </a:xfrm>
          <a:prstGeom prst="rect">
            <a:avLst/>
          </a:prstGeom>
        </p:spPr>
      </p:pic>
      <p:pic>
        <p:nvPicPr>
          <p:cNvPr id="7" name="Picture 6" descr="A picture containing shirt&#10;&#10;Description automatically generated">
            <a:extLst>
              <a:ext uri="{FF2B5EF4-FFF2-40B4-BE49-F238E27FC236}">
                <a16:creationId xmlns:a16="http://schemas.microsoft.com/office/drawing/2014/main" id="{25258C76-6A4B-46E5-9579-E1ADBEF5D55E}"/>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72888" y="1381315"/>
            <a:ext cx="1252747" cy="4079495"/>
          </a:xfrm>
          <a:prstGeom prst="rect">
            <a:avLst/>
          </a:prstGeom>
        </p:spPr>
      </p:pic>
      <p:pic>
        <p:nvPicPr>
          <p:cNvPr id="28" name="Picture 27">
            <a:extLst>
              <a:ext uri="{FF2B5EF4-FFF2-40B4-BE49-F238E27FC236}">
                <a16:creationId xmlns:a16="http://schemas.microsoft.com/office/drawing/2014/main" id="{277D4530-EA11-415D-8232-930F5C55F527}"/>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21163" t="9240" r="21047" b="3290"/>
          <a:stretch/>
        </p:blipFill>
        <p:spPr>
          <a:xfrm>
            <a:off x="2525899" y="2651761"/>
            <a:ext cx="1409292" cy="4206239"/>
          </a:xfrm>
          <a:prstGeom prst="rect">
            <a:avLst/>
          </a:prstGeom>
        </p:spPr>
      </p:pic>
      <p:pic>
        <p:nvPicPr>
          <p:cNvPr id="29" name="Picture 28">
            <a:extLst>
              <a:ext uri="{FF2B5EF4-FFF2-40B4-BE49-F238E27FC236}">
                <a16:creationId xmlns:a16="http://schemas.microsoft.com/office/drawing/2014/main" id="{48672286-A80F-406F-800F-108C7B7E39B8}"/>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3002" t="7865" r="8749" b="5196"/>
          <a:stretch/>
        </p:blipFill>
        <p:spPr>
          <a:xfrm>
            <a:off x="818243" y="2651761"/>
            <a:ext cx="1428072" cy="4206240"/>
          </a:xfrm>
          <a:prstGeom prst="rect">
            <a:avLst/>
          </a:prstGeom>
        </p:spPr>
      </p:pic>
      <p:pic>
        <p:nvPicPr>
          <p:cNvPr id="30" name="Picture 29">
            <a:extLst>
              <a:ext uri="{FF2B5EF4-FFF2-40B4-BE49-F238E27FC236}">
                <a16:creationId xmlns:a16="http://schemas.microsoft.com/office/drawing/2014/main" id="{D3228178-D115-48C2-AA59-D081771223A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386841" y="5781722"/>
            <a:ext cx="525714" cy="876190"/>
          </a:xfrm>
          <a:prstGeom prst="rect">
            <a:avLst/>
          </a:prstGeom>
          <a:ln w="12700">
            <a:solidFill>
              <a:schemeClr val="bg1"/>
            </a:solidFill>
          </a:ln>
        </p:spPr>
      </p:pic>
      <p:pic>
        <p:nvPicPr>
          <p:cNvPr id="31" name="Picture 30">
            <a:extLst>
              <a:ext uri="{FF2B5EF4-FFF2-40B4-BE49-F238E27FC236}">
                <a16:creationId xmlns:a16="http://schemas.microsoft.com/office/drawing/2014/main" id="{0DEE4E5D-D141-4BB5-94A3-CFF639D44D1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9353332" y="2710722"/>
            <a:ext cx="1306179" cy="4102199"/>
          </a:xfrm>
          <a:prstGeom prst="rect">
            <a:avLst/>
          </a:prstGeom>
        </p:spPr>
      </p:pic>
    </p:spTree>
    <p:extLst>
      <p:ext uri="{BB962C8B-B14F-4D97-AF65-F5344CB8AC3E}">
        <p14:creationId xmlns:p14="http://schemas.microsoft.com/office/powerpoint/2010/main" val="311611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5" name="Picture 4" descr="http://www.gbbuk.com/wp-content/uploads/2012/10/CharteredEngineerC3.png">
            <a:extLst>
              <a:ext uri="{FF2B5EF4-FFF2-40B4-BE49-F238E27FC236}">
                <a16:creationId xmlns:a16="http://schemas.microsoft.com/office/drawing/2014/main" id="{799A18BD-B668-4977-ABCB-0C4B370D568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mhalliday.co.uk/wp/wp-content/uploads/2014/09/mbcs-logo-colour-small.png">
            <a:extLst>
              <a:ext uri="{FF2B5EF4-FFF2-40B4-BE49-F238E27FC236}">
                <a16:creationId xmlns:a16="http://schemas.microsoft.com/office/drawing/2014/main" id="{F970B55D-75D4-449D-B355-737A4277472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FC205FB-A323-4A41-8D98-CF55F23C8ED0}"/>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11" name="Picture 10">
            <a:extLst>
              <a:ext uri="{FF2B5EF4-FFF2-40B4-BE49-F238E27FC236}">
                <a16:creationId xmlns:a16="http://schemas.microsoft.com/office/drawing/2014/main" id="{3EE87021-67B4-4D49-84FA-A2305E7B50A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58" t="9328" r="20582" b="5301"/>
          <a:stretch/>
        </p:blipFill>
        <p:spPr>
          <a:xfrm>
            <a:off x="6440949" y="1837112"/>
            <a:ext cx="1782252" cy="4897629"/>
          </a:xfrm>
          <a:prstGeom prst="rect">
            <a:avLst/>
          </a:prstGeom>
        </p:spPr>
      </p:pic>
      <p:pic>
        <p:nvPicPr>
          <p:cNvPr id="12" name="Picture 11" descr="A picture containing clothing&#10;&#10;Description generated with very high confidence">
            <a:extLst>
              <a:ext uri="{FF2B5EF4-FFF2-40B4-BE49-F238E27FC236}">
                <a16:creationId xmlns:a16="http://schemas.microsoft.com/office/drawing/2014/main" id="{B3EBE884-7B9C-46A8-9FA8-3DDC666A1A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49163" y="1768895"/>
            <a:ext cx="2691895" cy="4907949"/>
          </a:xfrm>
          <a:prstGeom prst="rect">
            <a:avLst/>
          </a:prstGeom>
        </p:spPr>
      </p:pic>
      <p:pic>
        <p:nvPicPr>
          <p:cNvPr id="14" name="Picture 13">
            <a:extLst>
              <a:ext uri="{FF2B5EF4-FFF2-40B4-BE49-F238E27FC236}">
                <a16:creationId xmlns:a16="http://schemas.microsoft.com/office/drawing/2014/main" id="{7DCB4081-416F-4533-A5E8-A3C75EA0BC5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279053" y="5805491"/>
            <a:ext cx="525714" cy="876190"/>
          </a:xfrm>
          <a:prstGeom prst="rect">
            <a:avLst/>
          </a:prstGeom>
          <a:ln w="12700">
            <a:solidFill>
              <a:schemeClr val="bg1"/>
            </a:solidFill>
          </a:ln>
        </p:spPr>
      </p:pic>
      <p:pic>
        <p:nvPicPr>
          <p:cNvPr id="24" name="Picture 23" descr="A close up of a mask&#10;&#10;Description generated with high confidence">
            <a:extLst>
              <a:ext uri="{FF2B5EF4-FFF2-40B4-BE49-F238E27FC236}">
                <a16:creationId xmlns:a16="http://schemas.microsoft.com/office/drawing/2014/main" id="{6CD7FD4F-EFEB-4717-B9D5-FE8FAEBB442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52944" y="1837111"/>
            <a:ext cx="1682917" cy="4897629"/>
          </a:xfrm>
          <a:prstGeom prst="rect">
            <a:avLst/>
          </a:prstGeom>
        </p:spPr>
      </p:pic>
      <p:pic>
        <p:nvPicPr>
          <p:cNvPr id="25" name="Picture 24">
            <a:extLst>
              <a:ext uri="{FF2B5EF4-FFF2-40B4-BE49-F238E27FC236}">
                <a16:creationId xmlns:a16="http://schemas.microsoft.com/office/drawing/2014/main" id="{E2C0C667-D913-4197-8C3A-C96F9E4E69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51975" y="5800654"/>
            <a:ext cx="525714" cy="876190"/>
          </a:xfrm>
          <a:prstGeom prst="rect">
            <a:avLst/>
          </a:prstGeom>
          <a:ln w="12700">
            <a:solidFill>
              <a:schemeClr val="bg1"/>
            </a:solidFill>
          </a:ln>
        </p:spPr>
      </p:pic>
      <p:pic>
        <p:nvPicPr>
          <p:cNvPr id="10" name="Picture 9">
            <a:extLst>
              <a:ext uri="{FF2B5EF4-FFF2-40B4-BE49-F238E27FC236}">
                <a16:creationId xmlns:a16="http://schemas.microsoft.com/office/drawing/2014/main" id="{F126D9C6-9F4D-46F6-A8DA-2C6112554A7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24063" t="7490" r="21644" b="4784"/>
          <a:stretch/>
        </p:blipFill>
        <p:spPr>
          <a:xfrm>
            <a:off x="8521667" y="1618226"/>
            <a:ext cx="1682916" cy="5110634"/>
          </a:xfrm>
          <a:prstGeom prst="rect">
            <a:avLst/>
          </a:prstGeom>
        </p:spPr>
      </p:pic>
    </p:spTree>
    <p:extLst>
      <p:ext uri="{BB962C8B-B14F-4D97-AF65-F5344CB8AC3E}">
        <p14:creationId xmlns:p14="http://schemas.microsoft.com/office/powerpoint/2010/main" val="383862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48C7925-3446-458A-9583-FE2161786A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26" name="Picture 25">
            <a:extLst>
              <a:ext uri="{FF2B5EF4-FFF2-40B4-BE49-F238E27FC236}">
                <a16:creationId xmlns:a16="http://schemas.microsoft.com/office/drawing/2014/main" id="{4C471423-A3BF-4C92-9D98-A33AB77532B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7" name="Picture 26">
            <a:extLst>
              <a:ext uri="{FF2B5EF4-FFF2-40B4-BE49-F238E27FC236}">
                <a16:creationId xmlns:a16="http://schemas.microsoft.com/office/drawing/2014/main" id="{800C0BFD-614F-4266-A83F-00926151B6E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8D36FD85-3C95-4052-843E-61BC6656399B}"/>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A9073C-35BF-4832-A9CA-D2DB9D01DFA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30" name="TextBox 29">
            <a:extLst>
              <a:ext uri="{FF2B5EF4-FFF2-40B4-BE49-F238E27FC236}">
                <a16:creationId xmlns:a16="http://schemas.microsoft.com/office/drawing/2014/main" id="{5FCB6D00-459C-4FC8-90A0-AF529DC3E67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3" name="Picture 12" descr="A close up of a mans face&#10;&#10;Description generated with high confidence">
            <a:extLst>
              <a:ext uri="{FF2B5EF4-FFF2-40B4-BE49-F238E27FC236}">
                <a16:creationId xmlns:a16="http://schemas.microsoft.com/office/drawing/2014/main" id="{7789530F-5846-4028-A6C9-4898ABBC6024}"/>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14" name="Picture 13">
            <a:extLst>
              <a:ext uri="{FF2B5EF4-FFF2-40B4-BE49-F238E27FC236}">
                <a16:creationId xmlns:a16="http://schemas.microsoft.com/office/drawing/2014/main" id="{65A5C79B-3489-4B8C-BB53-BC54E56AF796}"/>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5785" t="6860" r="19770" b="4252"/>
          <a:stretch/>
        </p:blipFill>
        <p:spPr>
          <a:xfrm>
            <a:off x="380480" y="1865819"/>
            <a:ext cx="1788001" cy="4863040"/>
          </a:xfrm>
          <a:prstGeom prst="rect">
            <a:avLst/>
          </a:prstGeom>
        </p:spPr>
      </p:pic>
      <p:pic>
        <p:nvPicPr>
          <p:cNvPr id="15" name="Picture 14">
            <a:extLst>
              <a:ext uri="{FF2B5EF4-FFF2-40B4-BE49-F238E27FC236}">
                <a16:creationId xmlns:a16="http://schemas.microsoft.com/office/drawing/2014/main" id="{A4FE737B-BCB3-4661-8E77-C46C3EAE241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pic>
        <p:nvPicPr>
          <p:cNvPr id="5" name="Picture 4" descr="A close up of a person&#10;&#10;Description automatically generated">
            <a:extLst>
              <a:ext uri="{FF2B5EF4-FFF2-40B4-BE49-F238E27FC236}">
                <a16:creationId xmlns:a16="http://schemas.microsoft.com/office/drawing/2014/main" id="{A12F9F94-522F-4DF9-8744-D7D74D19D8E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253317" y="1958781"/>
            <a:ext cx="1425033" cy="4790472"/>
          </a:xfrm>
          <a:prstGeom prst="rect">
            <a:avLst/>
          </a:prstGeom>
        </p:spPr>
      </p:pic>
    </p:spTree>
    <p:extLst>
      <p:ext uri="{BB962C8B-B14F-4D97-AF65-F5344CB8AC3E}">
        <p14:creationId xmlns:p14="http://schemas.microsoft.com/office/powerpoint/2010/main" val="30769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sign and IT Teams">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8FA947-B534-4519-91F5-32745FE07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75315" y="1321324"/>
            <a:ext cx="2854006" cy="5627808"/>
          </a:xfrm>
          <a:prstGeom prst="rect">
            <a:avLst/>
          </a:prstGeom>
        </p:spPr>
      </p:pic>
      <p:pic>
        <p:nvPicPr>
          <p:cNvPr id="21" name="Picture 20">
            <a:extLst>
              <a:ext uri="{FF2B5EF4-FFF2-40B4-BE49-F238E27FC236}">
                <a16:creationId xmlns:a16="http://schemas.microsoft.com/office/drawing/2014/main" id="{5A52E40C-36B1-4F86-AB41-F5293281250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033" r="15420"/>
          <a:stretch/>
        </p:blipFill>
        <p:spPr>
          <a:xfrm>
            <a:off x="8707411" y="1597371"/>
            <a:ext cx="2528126" cy="5370811"/>
          </a:xfrm>
          <a:prstGeom prst="rect">
            <a:avLst/>
          </a:prstGeom>
        </p:spPr>
      </p:pic>
      <p:sp>
        <p:nvSpPr>
          <p:cNvPr id="14" name="TextBox 13">
            <a:extLst>
              <a:ext uri="{FF2B5EF4-FFF2-40B4-BE49-F238E27FC236}">
                <a16:creationId xmlns:a16="http://schemas.microsoft.com/office/drawing/2014/main" id="{877AD894-4B0A-4952-A6F3-F572306D25D8}"/>
              </a:ext>
            </a:extLst>
          </p:cNvPr>
          <p:cNvSpPr txBox="1"/>
          <p:nvPr userDrawn="1"/>
        </p:nvSpPr>
        <p:spPr>
          <a:xfrm>
            <a:off x="516693" y="678996"/>
            <a:ext cx="5357014" cy="769441"/>
          </a:xfrm>
          <a:prstGeom prst="rect">
            <a:avLst/>
          </a:prstGeom>
          <a:noFill/>
        </p:spPr>
        <p:txBody>
          <a:bodyPr wrap="square" rtlCol="0">
            <a:spAutoFit/>
          </a:bodyPr>
          <a:lstStyle/>
          <a:p>
            <a:pPr algn="ctr"/>
            <a:r>
              <a:rPr lang="en-US" sz="4400">
                <a:solidFill>
                  <a:srgbClr val="21B9EC"/>
                </a:solidFill>
                <a:latin typeface="+mj-lt"/>
              </a:rPr>
              <a:t>Creative Design</a:t>
            </a:r>
            <a:endParaRPr lang="en-GB" sz="4400">
              <a:solidFill>
                <a:srgbClr val="21B9EC"/>
              </a:solidFill>
              <a:latin typeface="+mj-lt"/>
            </a:endParaRPr>
          </a:p>
        </p:txBody>
      </p:sp>
      <p:sp>
        <p:nvSpPr>
          <p:cNvPr id="15" name="TextBox 14">
            <a:extLst>
              <a:ext uri="{FF2B5EF4-FFF2-40B4-BE49-F238E27FC236}">
                <a16:creationId xmlns:a16="http://schemas.microsoft.com/office/drawing/2014/main" id="{D6DCB257-A8BF-45DA-8859-46A6F2BD6797}"/>
              </a:ext>
            </a:extLst>
          </p:cNvPr>
          <p:cNvSpPr txBox="1"/>
          <p:nvPr userDrawn="1"/>
        </p:nvSpPr>
        <p:spPr>
          <a:xfrm>
            <a:off x="7599623" y="678997"/>
            <a:ext cx="2804068"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pic>
        <p:nvPicPr>
          <p:cNvPr id="25" name="Picture 24">
            <a:extLst>
              <a:ext uri="{FF2B5EF4-FFF2-40B4-BE49-F238E27FC236}">
                <a16:creationId xmlns:a16="http://schemas.microsoft.com/office/drawing/2014/main" id="{4509E682-B1D1-44A4-922D-D8051E5146B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63878" y="5810328"/>
            <a:ext cx="525714" cy="876190"/>
          </a:xfrm>
          <a:prstGeom prst="rect">
            <a:avLst/>
          </a:prstGeom>
          <a:ln w="12700">
            <a:solidFill>
              <a:schemeClr val="bg1"/>
            </a:solidFill>
          </a:ln>
        </p:spPr>
      </p:pic>
      <p:pic>
        <p:nvPicPr>
          <p:cNvPr id="3" name="Picture 2">
            <a:extLst>
              <a:ext uri="{FF2B5EF4-FFF2-40B4-BE49-F238E27FC236}">
                <a16:creationId xmlns:a16="http://schemas.microsoft.com/office/drawing/2014/main" id="{60D0F283-089C-49EB-85B3-0ED09F08F4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45411" y="1497747"/>
            <a:ext cx="3994873" cy="5647693"/>
          </a:xfrm>
          <a:prstGeom prst="rect">
            <a:avLst/>
          </a:prstGeom>
        </p:spPr>
      </p:pic>
    </p:spTree>
    <p:extLst>
      <p:ext uri="{BB962C8B-B14F-4D97-AF65-F5344CB8AC3E}">
        <p14:creationId xmlns:p14="http://schemas.microsoft.com/office/powerpoint/2010/main" val="361860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 Office 365">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2C608F-C067-49D6-8E3C-16F73AD3F5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3703"/>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6F963C0-2C1A-4D1B-9D74-6B3AF4288EE8}"/>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17" name="Text Placeholder 2">
            <a:extLst>
              <a:ext uri="{FF2B5EF4-FFF2-40B4-BE49-F238E27FC236}">
                <a16:creationId xmlns:a16="http://schemas.microsoft.com/office/drawing/2014/main" id="{0F106E4E-B771-4321-8217-E4D5B1C4DA4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85694044"/>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6100"/>
            <a:ext cx="10515600" cy="5747124"/>
          </a:xfrm>
          <a:prstGeom prst="rect">
            <a:avLst/>
          </a:prstGeom>
        </p:spPr>
        <p:txBody>
          <a:bodyPr anchor="ctr">
            <a:normAutofit/>
          </a:bodyPr>
          <a:lstStyle>
            <a:lvl1pPr>
              <a:lnSpc>
                <a:spcPct val="125000"/>
              </a:lnSpc>
              <a:defRPr sz="4400">
                <a:solidFill>
                  <a:srgbClr val="21B9EC"/>
                </a:solidFill>
              </a:defRPr>
            </a:lvl1pPr>
          </a:lstStyle>
          <a:p>
            <a:r>
              <a:rPr lang="en-US"/>
              <a:t>Click to edit Agenda</a:t>
            </a:r>
            <a:endParaRPr lang="en-GB"/>
          </a:p>
        </p:txBody>
      </p:sp>
    </p:spTree>
    <p:extLst>
      <p:ext uri="{BB962C8B-B14F-4D97-AF65-F5344CB8AC3E}">
        <p14:creationId xmlns:p14="http://schemas.microsoft.com/office/powerpoint/2010/main" val="123999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24119"/>
            <a:ext cx="12192000" cy="6490450"/>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06428B4-A13D-4C53-847F-E8E0DE721A3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063752"/>
            <a:ext cx="12192000" cy="5794248"/>
          </a:xfrm>
          <a:prstGeom prst="rect">
            <a:avLst/>
          </a:prstGeom>
        </p:spPr>
      </p:pic>
      <p:sp>
        <p:nvSpPr>
          <p:cNvPr id="14" name="Title 1">
            <a:extLst>
              <a:ext uri="{FF2B5EF4-FFF2-40B4-BE49-F238E27FC236}">
                <a16:creationId xmlns:a16="http://schemas.microsoft.com/office/drawing/2014/main" id="{3E607E9D-F2D5-4E4A-A958-DBC569F40154}"/>
              </a:ext>
            </a:extLst>
          </p:cNvPr>
          <p:cNvSpPr>
            <a:spLocks noGrp="1"/>
          </p:cNvSpPr>
          <p:nvPr>
            <p:ph type="title" hasCustomPrompt="1"/>
          </p:nvPr>
        </p:nvSpPr>
        <p:spPr>
          <a:xfrm>
            <a:off x="838200" y="555812"/>
            <a:ext cx="10515600" cy="3504452"/>
          </a:xfrm>
          <a:prstGeom prst="rect">
            <a:avLst/>
          </a:prstGeom>
        </p:spPr>
        <p:txBody>
          <a:bodyPr anchor="ctr">
            <a:normAutofit/>
          </a:bodyPr>
          <a:lstStyle>
            <a:lvl1pPr>
              <a:lnSpc>
                <a:spcPct val="125000"/>
              </a:lnSpc>
              <a:defRPr sz="4400">
                <a:solidFill>
                  <a:schemeClr val="bg1"/>
                </a:solidFill>
              </a:defRPr>
            </a:lvl1pPr>
          </a:lstStyle>
          <a:p>
            <a:r>
              <a:rPr lang="en-US"/>
              <a:t>Click to edit Agenda</a:t>
            </a:r>
            <a:endParaRPr lang="en-GB"/>
          </a:p>
        </p:txBody>
      </p:sp>
    </p:spTree>
    <p:extLst>
      <p:ext uri="{BB962C8B-B14F-4D97-AF65-F5344CB8AC3E}">
        <p14:creationId xmlns:p14="http://schemas.microsoft.com/office/powerpoint/2010/main" val="264776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642F9-9403-4943-96D1-52A2A22818F6}"/>
              </a:ext>
            </a:extLst>
          </p:cNvPr>
          <p:cNvSpPr>
            <a:spLocks noGrp="1"/>
          </p:cNvSpPr>
          <p:nvPr>
            <p:ph type="title"/>
          </p:nvPr>
        </p:nvSpPr>
        <p:spPr>
          <a:xfrm>
            <a:off x="1559859" y="2141208"/>
            <a:ext cx="9054353" cy="1946697"/>
          </a:xfrm>
          <a:prstGeom prst="rect">
            <a:avLst/>
          </a:prstGeom>
        </p:spPr>
        <p:txBody>
          <a:bodyPr anchor="ctr">
            <a:normAutofit/>
          </a:bodyPr>
          <a:lstStyle>
            <a:lvl1pPr algn="ctr">
              <a:defRPr sz="4400">
                <a:solidFill>
                  <a:srgbClr val="404040"/>
                </a:solidFill>
              </a:defRPr>
            </a:lvl1pPr>
          </a:lstStyle>
          <a:p>
            <a:r>
              <a:rPr lang="en-US"/>
              <a:t>Click to edit Master title style</a:t>
            </a:r>
            <a:endParaRPr lang="en-GB"/>
          </a:p>
        </p:txBody>
      </p:sp>
      <p:sp>
        <p:nvSpPr>
          <p:cNvPr id="5" name="Text Placeholder 2">
            <a:extLst>
              <a:ext uri="{FF2B5EF4-FFF2-40B4-BE49-F238E27FC236}">
                <a16:creationId xmlns:a16="http://schemas.microsoft.com/office/drawing/2014/main" id="{8C078E42-1FAB-4120-BE37-D87EC4289828}"/>
              </a:ext>
            </a:extLst>
          </p:cNvPr>
          <p:cNvSpPr>
            <a:spLocks noGrp="1"/>
          </p:cNvSpPr>
          <p:nvPr>
            <p:ph type="body" idx="1" hasCustomPrompt="1"/>
          </p:nvPr>
        </p:nvSpPr>
        <p:spPr>
          <a:xfrm>
            <a:off x="1559859" y="4285978"/>
            <a:ext cx="9054353" cy="560696"/>
          </a:xfrm>
          <a:prstGeom prst="rect">
            <a:avLst/>
          </a:prstGeom>
        </p:spPr>
        <p:txBody>
          <a:bodyPr>
            <a:normAutofit/>
          </a:bodyPr>
          <a:lstStyle>
            <a:lvl1pPr marL="0" indent="0" algn="ctr">
              <a:buNone/>
              <a:defRPr sz="3200" i="1"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citation</a:t>
            </a:r>
          </a:p>
        </p:txBody>
      </p:sp>
      <p:sp>
        <p:nvSpPr>
          <p:cNvPr id="6" name="TextBox 5">
            <a:extLst>
              <a:ext uri="{FF2B5EF4-FFF2-40B4-BE49-F238E27FC236}">
                <a16:creationId xmlns:a16="http://schemas.microsoft.com/office/drawing/2014/main" id="{C24F5B03-E710-4670-85A7-B7DFDD83229B}"/>
              </a:ext>
            </a:extLst>
          </p:cNvPr>
          <p:cNvSpPr txBox="1"/>
          <p:nvPr userDrawn="1"/>
        </p:nvSpPr>
        <p:spPr>
          <a:xfrm>
            <a:off x="653934" y="1769377"/>
            <a:ext cx="1201758" cy="2215991"/>
          </a:xfrm>
          <a:prstGeom prst="rect">
            <a:avLst/>
          </a:prstGeom>
          <a:noFill/>
        </p:spPr>
        <p:txBody>
          <a:bodyPr wrap="square" rtlCol="0" anchor="t">
            <a:spAutoFit/>
          </a:bodyPr>
          <a:lstStyle/>
          <a:p>
            <a:r>
              <a:rPr lang="en-GB" sz="13800">
                <a:solidFill>
                  <a:schemeClr val="accent2"/>
                </a:solidFill>
                <a:latin typeface="Arial Rounded MT Bold" panose="020F0704030504030204" pitchFamily="34" charset="0"/>
                <a:cs typeface="Segoe UI" panose="020B0502040204020203" pitchFamily="34" charset="0"/>
              </a:rPr>
              <a:t>“</a:t>
            </a:r>
          </a:p>
        </p:txBody>
      </p:sp>
      <p:sp>
        <p:nvSpPr>
          <p:cNvPr id="7" name="TextBox 6">
            <a:extLst>
              <a:ext uri="{FF2B5EF4-FFF2-40B4-BE49-F238E27FC236}">
                <a16:creationId xmlns:a16="http://schemas.microsoft.com/office/drawing/2014/main" id="{5F370A25-06B1-4183-80DD-2234671A6187}"/>
              </a:ext>
            </a:extLst>
          </p:cNvPr>
          <p:cNvSpPr txBox="1"/>
          <p:nvPr userDrawn="1"/>
        </p:nvSpPr>
        <p:spPr>
          <a:xfrm rot="10800000">
            <a:off x="10327370" y="2348663"/>
            <a:ext cx="1201758" cy="2215991"/>
          </a:xfrm>
          <a:prstGeom prst="rect">
            <a:avLst/>
          </a:prstGeom>
          <a:noFill/>
        </p:spPr>
        <p:txBody>
          <a:bodyPr wrap="square" rtlCol="0" anchor="t">
            <a:spAutoFit/>
          </a:bodyPr>
          <a:lstStyle/>
          <a:p>
            <a:r>
              <a:rPr lang="en-GB" sz="13800">
                <a:solidFill>
                  <a:schemeClr val="accent2"/>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9942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2"/>
            <a:ext cx="12192000" cy="6481483"/>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A043E74-8E28-406E-9AC3-72420AEC985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 y="1063704"/>
            <a:ext cx="12192100" cy="5794296"/>
          </a:xfrm>
          <a:prstGeom prst="rect">
            <a:avLst/>
          </a:prstGeom>
        </p:spPr>
      </p:pic>
      <p:sp>
        <p:nvSpPr>
          <p:cNvPr id="10" name="Title 1">
            <a:extLst>
              <a:ext uri="{FF2B5EF4-FFF2-40B4-BE49-F238E27FC236}">
                <a16:creationId xmlns:a16="http://schemas.microsoft.com/office/drawing/2014/main" id="{596F72CE-91E5-4B36-8EFE-B2346C7BE3C6}"/>
              </a:ext>
            </a:extLst>
          </p:cNvPr>
          <p:cNvSpPr>
            <a:spLocks noGrp="1"/>
          </p:cNvSpPr>
          <p:nvPr userDrawn="1">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a:t>Click to edit Master title style</a:t>
            </a:r>
            <a:endParaRPr lang="en-GB"/>
          </a:p>
        </p:txBody>
      </p:sp>
      <p:sp>
        <p:nvSpPr>
          <p:cNvPr id="11" name="Text Placeholder 2">
            <a:extLst>
              <a:ext uri="{FF2B5EF4-FFF2-40B4-BE49-F238E27FC236}">
                <a16:creationId xmlns:a16="http://schemas.microsoft.com/office/drawing/2014/main" id="{B90F2D10-0255-4C9D-829D-414BFD35DA6B}"/>
              </a:ext>
            </a:extLst>
          </p:cNvPr>
          <p:cNvSpPr>
            <a:spLocks noGrp="1"/>
          </p:cNvSpPr>
          <p:nvPr userDrawn="1">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citation</a:t>
            </a:r>
          </a:p>
        </p:txBody>
      </p:sp>
      <p:sp>
        <p:nvSpPr>
          <p:cNvPr id="7" name="TextBox 6">
            <a:extLst>
              <a:ext uri="{FF2B5EF4-FFF2-40B4-BE49-F238E27FC236}">
                <a16:creationId xmlns:a16="http://schemas.microsoft.com/office/drawing/2014/main" id="{8C0DFB7D-4777-49A0-8AD5-1A4157601731}"/>
              </a:ext>
            </a:extLst>
          </p:cNvPr>
          <p:cNvSpPr txBox="1"/>
          <p:nvPr userDrawn="1"/>
        </p:nvSpPr>
        <p:spPr>
          <a:xfrm>
            <a:off x="653934" y="442600"/>
            <a:ext cx="1201758" cy="2215991"/>
          </a:xfrm>
          <a:prstGeom prst="rect">
            <a:avLst/>
          </a:prstGeom>
          <a:noFill/>
        </p:spPr>
        <p:txBody>
          <a:bodyPr wrap="square" rtlCol="0" anchor="t">
            <a:spAutoFit/>
          </a:bodyPr>
          <a:lstStyle/>
          <a:p>
            <a:r>
              <a:rPr lang="en-GB" sz="1380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userDrawn="1"/>
        </p:nvSpPr>
        <p:spPr>
          <a:xfrm rot="10800000">
            <a:off x="10327370" y="1021886"/>
            <a:ext cx="1201758" cy="2215991"/>
          </a:xfrm>
          <a:prstGeom prst="rect">
            <a:avLst/>
          </a:prstGeom>
          <a:noFill/>
        </p:spPr>
        <p:txBody>
          <a:bodyPr wrap="square" rtlCol="0" anchor="t">
            <a:spAutoFit/>
          </a:bodyPr>
          <a:lstStyle/>
          <a:p>
            <a:r>
              <a:rPr lang="en-GB" sz="1380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33482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0"/>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4200"/>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90023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724150"/>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0023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724150"/>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5150"/>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2757"/>
            <a:ext cx="12192000" cy="6499738"/>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97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937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20542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 SharePoin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DEB6F3-7709-49B5-8A1C-A3570214E8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91154"/>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ADA3D20F-4B8A-44DD-9C4D-15EDC33308C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a:p>
        </p:txBody>
      </p:sp>
      <p:sp>
        <p:nvSpPr>
          <p:cNvPr id="11" name="Text Placeholder 2">
            <a:extLst>
              <a:ext uri="{FF2B5EF4-FFF2-40B4-BE49-F238E27FC236}">
                <a16:creationId xmlns:a16="http://schemas.microsoft.com/office/drawing/2014/main" id="{3CB03AAB-F6C3-4820-AB9F-B23A2F879883}"/>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36025612"/>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37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5937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B203EA4-B77F-4029-A828-90F558EA9DEF}"/>
              </a:ext>
            </a:extLst>
          </p:cNvPr>
          <p:cNvSpPr>
            <a:spLocks noGrp="1"/>
          </p:cNvSpPr>
          <p:nvPr>
            <p:ph idx="1" hasCustomPrompt="1"/>
          </p:nvPr>
        </p:nvSpPr>
        <p:spPr>
          <a:xfrm>
            <a:off x="838200" y="1812175"/>
            <a:ext cx="10515600" cy="1072341"/>
          </a:xfrm>
          <a:prstGeom prst="rect">
            <a:avLst/>
          </a:prstGeom>
        </p:spPr>
        <p:txBody>
          <a:bodyPr/>
          <a:lstStyle>
            <a:lvl1pPr marL="0" indent="0">
              <a:buNone/>
              <a:defRPr>
                <a:latin typeface="+mj-lt"/>
                <a:cs typeface="Segoe UI" panose="020B0502040204020203" pitchFamily="34" charset="0"/>
              </a:defRPr>
            </a:lvl1pPr>
          </a:lstStyle>
          <a:p>
            <a:pPr lvl="0"/>
            <a:r>
              <a:rPr lang="en-US"/>
              <a:t>Interested in a career at Black Marble?</a:t>
            </a:r>
          </a:p>
          <a:p>
            <a:pPr lvl="0"/>
            <a:r>
              <a:rPr lang="en-US"/>
              <a:t>Do you thrive on a challenge?</a:t>
            </a:r>
          </a:p>
        </p:txBody>
      </p:sp>
      <p:sp>
        <p:nvSpPr>
          <p:cNvPr id="11" name="Title 1">
            <a:extLst>
              <a:ext uri="{FF2B5EF4-FFF2-40B4-BE49-F238E27FC236}">
                <a16:creationId xmlns:a16="http://schemas.microsoft.com/office/drawing/2014/main" id="{A1E960F0-4ACB-4BF9-B4E8-630BAADA1303}"/>
              </a:ext>
            </a:extLst>
          </p:cNvPr>
          <p:cNvSpPr txBox="1">
            <a:spLocks/>
          </p:cNvSpPr>
          <p:nvPr userDrawn="1"/>
        </p:nvSpPr>
        <p:spPr>
          <a:xfrm>
            <a:off x="847724" y="583334"/>
            <a:ext cx="10506075" cy="113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a:t>We are recruiting!</a:t>
            </a:r>
            <a:endParaRPr lang="en-GB"/>
          </a:p>
        </p:txBody>
      </p:sp>
      <p:sp>
        <p:nvSpPr>
          <p:cNvPr id="2" name="Rectangle 1">
            <a:extLst>
              <a:ext uri="{FF2B5EF4-FFF2-40B4-BE49-F238E27FC236}">
                <a16:creationId xmlns:a16="http://schemas.microsoft.com/office/drawing/2014/main" id="{883A057D-95FD-46D9-BC5E-3DFD04D8F928}"/>
              </a:ext>
            </a:extLst>
          </p:cNvPr>
          <p:cNvSpPr/>
          <p:nvPr userDrawn="1"/>
        </p:nvSpPr>
        <p:spPr>
          <a:xfrm>
            <a:off x="838199" y="2975956"/>
            <a:ext cx="10515599" cy="830997"/>
          </a:xfrm>
          <a:prstGeom prst="rect">
            <a:avLst/>
          </a:prstGeom>
        </p:spPr>
        <p:txBody>
          <a:bodyPr wrap="square">
            <a:spAutoFit/>
          </a:bodyPr>
          <a:lstStyle/>
          <a:p>
            <a:pPr lvl="0"/>
            <a:r>
              <a:rPr lang="en-US" sz="2400"/>
              <a:t>If you think you could add value to our team;</a:t>
            </a:r>
          </a:p>
          <a:p>
            <a:pPr lvl="0"/>
            <a:r>
              <a:rPr lang="en-US" sz="2400"/>
              <a:t>Please email your CV and covering letter to:</a:t>
            </a:r>
          </a:p>
        </p:txBody>
      </p:sp>
      <p:sp>
        <p:nvSpPr>
          <p:cNvPr id="13" name="TextBox 12">
            <a:extLst>
              <a:ext uri="{FF2B5EF4-FFF2-40B4-BE49-F238E27FC236}">
                <a16:creationId xmlns:a16="http://schemas.microsoft.com/office/drawing/2014/main" id="{20E404D4-B3AB-4D21-93EA-7959E13A3266}"/>
              </a:ext>
            </a:extLst>
          </p:cNvPr>
          <p:cNvSpPr txBox="1"/>
          <p:nvPr userDrawn="1"/>
        </p:nvSpPr>
        <p:spPr>
          <a:xfrm>
            <a:off x="1508792" y="4068703"/>
            <a:ext cx="259077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hr@blackmarble.com</a:t>
            </a:r>
          </a:p>
        </p:txBody>
      </p:sp>
      <p:pic>
        <p:nvPicPr>
          <p:cNvPr id="14" name="Picture 13">
            <a:extLst>
              <a:ext uri="{FF2B5EF4-FFF2-40B4-BE49-F238E27FC236}">
                <a16:creationId xmlns:a16="http://schemas.microsoft.com/office/drawing/2014/main" id="{234E239D-3B8A-443C-BC0A-FE56A2F6B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919" y="4007031"/>
            <a:ext cx="525927" cy="525927"/>
          </a:xfrm>
          <a:prstGeom prst="rect">
            <a:avLst/>
          </a:prstGeom>
        </p:spPr>
      </p:pic>
    </p:spTree>
    <p:extLst>
      <p:ext uri="{BB962C8B-B14F-4D97-AF65-F5344CB8AC3E}">
        <p14:creationId xmlns:p14="http://schemas.microsoft.com/office/powerpoint/2010/main" val="34189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95861" y="3586300"/>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34011"/>
          <a:stretch/>
        </p:blipFill>
        <p:spPr bwMode="auto">
          <a:xfrm>
            <a:off x="1195861" y="1386515"/>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50976" y="4236734"/>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95861" y="2104299"/>
            <a:ext cx="3810000" cy="419100"/>
          </a:xfrm>
          <a:prstGeom prst="rect">
            <a:avLst/>
          </a:prstGeom>
        </p:spPr>
      </p:pic>
      <p:pic>
        <p:nvPicPr>
          <p:cNvPr id="23" name="Picture 2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95861" y="2882282"/>
            <a:ext cx="1538342" cy="432201"/>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96449" y="586464"/>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20835" t="-1379"/>
          <a:stretch/>
        </p:blipFill>
        <p:spPr>
          <a:xfrm>
            <a:off x="1747231" y="5659456"/>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1379" r="79165"/>
          <a:stretch/>
        </p:blipFill>
        <p:spPr>
          <a:xfrm>
            <a:off x="1168565" y="5686752"/>
            <a:ext cx="420658" cy="511705"/>
          </a:xfrm>
          <a:prstGeom prst="rect">
            <a:avLst/>
          </a:prstGeom>
        </p:spPr>
      </p:pic>
      <p:pic>
        <p:nvPicPr>
          <p:cNvPr id="15" name="Picture 14">
            <a:extLst>
              <a:ext uri="{FF2B5EF4-FFF2-40B4-BE49-F238E27FC236}">
                <a16:creationId xmlns:a16="http://schemas.microsoft.com/office/drawing/2014/main" id="{52009265-F8B0-4C89-8536-C06CACC97C1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9" name="Picture 18">
            <a:extLst>
              <a:ext uri="{FF2B5EF4-FFF2-40B4-BE49-F238E27FC236}">
                <a16:creationId xmlns:a16="http://schemas.microsoft.com/office/drawing/2014/main" id="{3B3C2C34-C330-4955-8D17-5EEBD8076999}"/>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pic>
        <p:nvPicPr>
          <p:cNvPr id="5" name="Picture 4" descr="A close up of a sign&#10;&#10;Description automatically generated">
            <a:extLst>
              <a:ext uri="{FF2B5EF4-FFF2-40B4-BE49-F238E27FC236}">
                <a16:creationId xmlns:a16="http://schemas.microsoft.com/office/drawing/2014/main" id="{39BC469F-FB54-4D9B-BA36-2F97B6A8B8E4}"/>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50976" y="5047683"/>
            <a:ext cx="2335957" cy="381579"/>
          </a:xfrm>
          <a:prstGeom prst="rect">
            <a:avLst/>
          </a:prstGeom>
        </p:spPr>
      </p:pic>
    </p:spTree>
    <p:extLst>
      <p:ext uri="{BB962C8B-B14F-4D97-AF65-F5344CB8AC3E}">
        <p14:creationId xmlns:p14="http://schemas.microsoft.com/office/powerpoint/2010/main" val="5786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230F95-288E-44FD-8EDB-F414597163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8" name="Picture 17">
            <a:extLst>
              <a:ext uri="{FF2B5EF4-FFF2-40B4-BE49-F238E27FC236}">
                <a16:creationId xmlns:a16="http://schemas.microsoft.com/office/drawing/2014/main" id="{E07F0D8A-AFB2-40E9-A740-A4DF72C93CB4}"/>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grpSp>
        <p:nvGrpSpPr>
          <p:cNvPr id="3" name="Group 2">
            <a:extLst>
              <a:ext uri="{FF2B5EF4-FFF2-40B4-BE49-F238E27FC236}">
                <a16:creationId xmlns:a16="http://schemas.microsoft.com/office/drawing/2014/main" id="{D3AFBFB1-5CAF-4917-AFD5-3CBC80BC3D57}"/>
              </a:ext>
            </a:extLst>
          </p:cNvPr>
          <p:cNvGrpSpPr/>
          <p:nvPr userDrawn="1"/>
        </p:nvGrpSpPr>
        <p:grpSpPr>
          <a:xfrm>
            <a:off x="1291641" y="1529838"/>
            <a:ext cx="3499690" cy="3890817"/>
            <a:chOff x="1291641" y="1263831"/>
            <a:chExt cx="3499690" cy="3890817"/>
          </a:xfrm>
        </p:grpSpPr>
        <p:grpSp>
          <p:nvGrpSpPr>
            <p:cNvPr id="2" name="Group 1">
              <a:extLst>
                <a:ext uri="{FF2B5EF4-FFF2-40B4-BE49-F238E27FC236}">
                  <a16:creationId xmlns:a16="http://schemas.microsoft.com/office/drawing/2014/main" id="{C438DFBC-9CEE-4BA5-A4AE-265C3775E896}"/>
                </a:ext>
              </a:extLst>
            </p:cNvPr>
            <p:cNvGrpSpPr/>
            <p:nvPr userDrawn="1"/>
          </p:nvGrpSpPr>
          <p:grpSpPr>
            <a:xfrm>
              <a:off x="1891178" y="1325503"/>
              <a:ext cx="2900153" cy="3780370"/>
              <a:chOff x="2165754" y="1342129"/>
              <a:chExt cx="2900153" cy="3780370"/>
            </a:xfrm>
          </p:grpSpPr>
          <p:sp>
            <p:nvSpPr>
              <p:cNvPr id="26" name="TextBox 25"/>
              <p:cNvSpPr txBox="1"/>
              <p:nvPr userDrawn="1"/>
            </p:nvSpPr>
            <p:spPr>
              <a:xfrm>
                <a:off x="2165754" y="1342129"/>
                <a:ext cx="290015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sales@blackmarble.com</a:t>
                </a:r>
              </a:p>
            </p:txBody>
          </p:sp>
          <p:sp>
            <p:nvSpPr>
              <p:cNvPr id="27" name="TextBox 26"/>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28" name="TextBox 27"/>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29" name="TextBox 28"/>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0" name="TextBox 29"/>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40" name="Picture 39">
              <a:extLst>
                <a:ext uri="{FF2B5EF4-FFF2-40B4-BE49-F238E27FC236}">
                  <a16:creationId xmlns:a16="http://schemas.microsoft.com/office/drawing/2014/main" id="{1571EB59-9EA3-445F-B9FB-6CAFCCEA65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41" name="Picture 40" descr="A picture containing vector graphics&#10;&#10;Description generated with high confidence">
              <a:extLst>
                <a:ext uri="{FF2B5EF4-FFF2-40B4-BE49-F238E27FC236}">
                  <a16:creationId xmlns:a16="http://schemas.microsoft.com/office/drawing/2014/main" id="{964CB87B-38F7-4EC0-85D0-3189C70EED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42" name="Picture 41">
              <a:extLst>
                <a:ext uri="{FF2B5EF4-FFF2-40B4-BE49-F238E27FC236}">
                  <a16:creationId xmlns:a16="http://schemas.microsoft.com/office/drawing/2014/main" id="{731B3303-060D-4427-9767-CF5C67349C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9305" y="1263831"/>
              <a:ext cx="525927" cy="525927"/>
            </a:xfrm>
            <a:prstGeom prst="rect">
              <a:avLst/>
            </a:prstGeom>
          </p:spPr>
        </p:pic>
        <p:pic>
          <p:nvPicPr>
            <p:cNvPr id="43" name="Picture 42">
              <a:extLst>
                <a:ext uri="{FF2B5EF4-FFF2-40B4-BE49-F238E27FC236}">
                  <a16:creationId xmlns:a16="http://schemas.microsoft.com/office/drawing/2014/main" id="{34DBED80-87C0-4596-984D-E93AB7FB83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44" name="Picture 43">
              <a:extLst>
                <a:ext uri="{FF2B5EF4-FFF2-40B4-BE49-F238E27FC236}">
                  <a16:creationId xmlns:a16="http://schemas.microsoft.com/office/drawing/2014/main" id="{B5CCE034-0251-4837-8F69-75C04DBE145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spTree>
    <p:extLst>
      <p:ext uri="{BB962C8B-B14F-4D97-AF65-F5344CB8AC3E}">
        <p14:creationId xmlns:p14="http://schemas.microsoft.com/office/powerpoint/2010/main" val="8677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6F5A7D6-08CE-4B85-8F98-35C6D3C10C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9439"/>
            <a:ext cx="4352925" cy="1362075"/>
          </a:xfrm>
          <a:prstGeom prst="rect">
            <a:avLst/>
          </a:prstGeom>
        </p:spPr>
      </p:pic>
      <p:pic>
        <p:nvPicPr>
          <p:cNvPr id="16" name="Picture 15">
            <a:extLst>
              <a:ext uri="{FF2B5EF4-FFF2-40B4-BE49-F238E27FC236}">
                <a16:creationId xmlns:a16="http://schemas.microsoft.com/office/drawing/2014/main" id="{B8AC7E1C-4D2B-408C-B533-FD954BC786F1}"/>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56094"/>
            <a:ext cx="3084946" cy="1391888"/>
          </a:xfrm>
          <a:prstGeom prst="rect">
            <a:avLst/>
          </a:prstGeom>
        </p:spPr>
      </p:pic>
      <p:grpSp>
        <p:nvGrpSpPr>
          <p:cNvPr id="28" name="Group 27">
            <a:extLst>
              <a:ext uri="{FF2B5EF4-FFF2-40B4-BE49-F238E27FC236}">
                <a16:creationId xmlns:a16="http://schemas.microsoft.com/office/drawing/2014/main" id="{807134C1-5624-46CB-A533-667427C3E0BC}"/>
              </a:ext>
            </a:extLst>
          </p:cNvPr>
          <p:cNvGrpSpPr/>
          <p:nvPr userDrawn="1"/>
        </p:nvGrpSpPr>
        <p:grpSpPr>
          <a:xfrm>
            <a:off x="1291641" y="1591509"/>
            <a:ext cx="3494881" cy="3829145"/>
            <a:chOff x="1291641" y="1325503"/>
            <a:chExt cx="3494881" cy="3829145"/>
          </a:xfrm>
        </p:grpSpPr>
        <p:grpSp>
          <p:nvGrpSpPr>
            <p:cNvPr id="29" name="Group 28">
              <a:extLst>
                <a:ext uri="{FF2B5EF4-FFF2-40B4-BE49-F238E27FC236}">
                  <a16:creationId xmlns:a16="http://schemas.microsoft.com/office/drawing/2014/main" id="{598468A7-9434-442F-B94E-6F06A15E2DBC}"/>
                </a:ext>
              </a:extLst>
            </p:cNvPr>
            <p:cNvGrpSpPr/>
            <p:nvPr userDrawn="1"/>
          </p:nvGrpSpPr>
          <p:grpSpPr>
            <a:xfrm>
              <a:off x="1891178" y="1325503"/>
              <a:ext cx="2895344" cy="3780370"/>
              <a:chOff x="2165754" y="1342129"/>
              <a:chExt cx="2895344" cy="3780370"/>
            </a:xfrm>
          </p:grpSpPr>
          <p:sp>
            <p:nvSpPr>
              <p:cNvPr id="35" name="TextBox 34">
                <a:extLst>
                  <a:ext uri="{FF2B5EF4-FFF2-40B4-BE49-F238E27FC236}">
                    <a16:creationId xmlns:a16="http://schemas.microsoft.com/office/drawing/2014/main" id="{1F56D64A-F51C-4057-B711-1B779E4EBF68}"/>
                  </a:ext>
                </a:extLst>
              </p:cNvPr>
              <p:cNvSpPr txBox="1"/>
              <p:nvPr userDrawn="1"/>
            </p:nvSpPr>
            <p:spPr>
              <a:xfrm>
                <a:off x="2165754" y="1342129"/>
                <a:ext cx="289534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Blogs.blackmarble.co.uk</a:t>
                </a:r>
              </a:p>
            </p:txBody>
          </p:sp>
          <p:sp>
            <p:nvSpPr>
              <p:cNvPr id="36" name="TextBox 35">
                <a:extLst>
                  <a:ext uri="{FF2B5EF4-FFF2-40B4-BE49-F238E27FC236}">
                    <a16:creationId xmlns:a16="http://schemas.microsoft.com/office/drawing/2014/main" id="{B3517E42-4C3C-4BF9-B31F-5BD0C2E46F78}"/>
                  </a:ext>
                </a:extLst>
              </p:cNvPr>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37" name="TextBox 36">
                <a:extLst>
                  <a:ext uri="{FF2B5EF4-FFF2-40B4-BE49-F238E27FC236}">
                    <a16:creationId xmlns:a16="http://schemas.microsoft.com/office/drawing/2014/main" id="{A4E35C6B-A570-48C8-A9BE-21926AADC4CE}"/>
                  </a:ext>
                </a:extLst>
              </p:cNvPr>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D60F35EA-31B9-4433-8F12-E06007AB9DE3}"/>
                  </a:ext>
                </a:extLst>
              </p:cNvPr>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9" name="TextBox 38">
                <a:extLst>
                  <a:ext uri="{FF2B5EF4-FFF2-40B4-BE49-F238E27FC236}">
                    <a16:creationId xmlns:a16="http://schemas.microsoft.com/office/drawing/2014/main" id="{A9BA172A-8640-4969-B89E-7835F64EBA53}"/>
                  </a:ext>
                </a:extLst>
              </p:cNvPr>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30" name="Picture 29">
              <a:extLst>
                <a:ext uri="{FF2B5EF4-FFF2-40B4-BE49-F238E27FC236}">
                  <a16:creationId xmlns:a16="http://schemas.microsoft.com/office/drawing/2014/main" id="{31EFD5AC-2748-455D-B5F5-E13CAFA93F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31" name="Picture 30" descr="A picture containing vector graphics&#10;&#10;Description generated with high confidence">
              <a:extLst>
                <a:ext uri="{FF2B5EF4-FFF2-40B4-BE49-F238E27FC236}">
                  <a16:creationId xmlns:a16="http://schemas.microsoft.com/office/drawing/2014/main" id="{F313EFEC-6FF6-4774-9AEC-553A43D0687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33" name="Picture 32">
              <a:extLst>
                <a:ext uri="{FF2B5EF4-FFF2-40B4-BE49-F238E27FC236}">
                  <a16:creationId xmlns:a16="http://schemas.microsoft.com/office/drawing/2014/main" id="{B028C6D3-28D5-4C73-9FF4-320AEA969E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34" name="Picture 33">
              <a:extLst>
                <a:ext uri="{FF2B5EF4-FFF2-40B4-BE49-F238E27FC236}">
                  <a16:creationId xmlns:a16="http://schemas.microsoft.com/office/drawing/2014/main" id="{A1A521D7-E4FD-4F9B-9AA4-F49B4DB2E61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pic>
        <p:nvPicPr>
          <p:cNvPr id="40" name="Picture 39">
            <a:extLst>
              <a:ext uri="{FF2B5EF4-FFF2-40B4-BE49-F238E27FC236}">
                <a16:creationId xmlns:a16="http://schemas.microsoft.com/office/drawing/2014/main" id="{795C1222-D877-469B-9916-9B99B22202C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1" y="1538150"/>
            <a:ext cx="525927" cy="525927"/>
          </a:xfrm>
          <a:prstGeom prst="rect">
            <a:avLst/>
          </a:prstGeom>
        </p:spPr>
      </p:pic>
    </p:spTree>
    <p:extLst>
      <p:ext uri="{BB962C8B-B14F-4D97-AF65-F5344CB8AC3E}">
        <p14:creationId xmlns:p14="http://schemas.microsoft.com/office/powerpoint/2010/main" val="13922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0209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Amazing Title Side for Amazing People">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B3682818-3135-422A-BA94-891891E76C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0" y="0"/>
            <a:ext cx="12192000" cy="6858000"/>
          </a:xfrm>
          <a:prstGeom prst="rect">
            <a:avLst/>
          </a:prstGeom>
        </p:spPr>
      </p:pic>
      <p:sp>
        <p:nvSpPr>
          <p:cNvPr id="2" name="Title 1">
            <a:extLst>
              <a:ext uri="{FF2B5EF4-FFF2-40B4-BE49-F238E27FC236}">
                <a16:creationId xmlns:a16="http://schemas.microsoft.com/office/drawing/2014/main" id="{AE5F0C13-92BF-4105-B198-95EB3B75743C}"/>
              </a:ext>
            </a:extLst>
          </p:cNvPr>
          <p:cNvSpPr>
            <a:spLocks noGrp="1"/>
          </p:cNvSpPr>
          <p:nvPr>
            <p:ph type="ctrTitle" hasCustomPrompt="1"/>
          </p:nvPr>
        </p:nvSpPr>
        <p:spPr>
          <a:xfrm>
            <a:off x="503767" y="1854200"/>
            <a:ext cx="7467600" cy="2298700"/>
          </a:xfrm>
        </p:spPr>
        <p:txBody>
          <a:bodyPr anchor="b"/>
          <a:lstStyle>
            <a:lvl1pPr algn="l">
              <a:defRPr sz="6000">
                <a:solidFill>
                  <a:schemeClr val="bg1"/>
                </a:solidFill>
                <a:latin typeface="Source Sans Pro Semibold" panose="020B0603030403020204" pitchFamily="34" charset="0"/>
                <a:ea typeface="Source Sans Pro" panose="020B0503030403020204" pitchFamily="34" charset="0"/>
              </a:defRPr>
            </a:lvl1pPr>
          </a:lstStyle>
          <a:p>
            <a:r>
              <a:rPr lang="en-US" dirty="0"/>
              <a:t>Session title</a:t>
            </a:r>
          </a:p>
        </p:txBody>
      </p:sp>
      <p:sp>
        <p:nvSpPr>
          <p:cNvPr id="3" name="Subtitle 2">
            <a:extLst>
              <a:ext uri="{FF2B5EF4-FFF2-40B4-BE49-F238E27FC236}">
                <a16:creationId xmlns:a16="http://schemas.microsoft.com/office/drawing/2014/main" id="{D2CC9599-FC08-4552-82D6-1766A50D747C}"/>
              </a:ext>
            </a:extLst>
          </p:cNvPr>
          <p:cNvSpPr>
            <a:spLocks noGrp="1"/>
          </p:cNvSpPr>
          <p:nvPr>
            <p:ph type="subTitle" idx="1" hasCustomPrompt="1"/>
          </p:nvPr>
        </p:nvSpPr>
        <p:spPr>
          <a:xfrm>
            <a:off x="503767" y="4669366"/>
            <a:ext cx="4178299" cy="588433"/>
          </a:xfrm>
        </p:spPr>
        <p:txBody>
          <a:bodyPr/>
          <a:lstStyle>
            <a:lvl1pPr marL="0" indent="0" algn="l">
              <a:buNone/>
              <a:defRPr sz="2400" i="1">
                <a:solidFill>
                  <a:schemeClr val="bg1"/>
                </a:solidFill>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a:t>
            </a:r>
          </a:p>
        </p:txBody>
      </p:sp>
    </p:spTree>
    <p:extLst>
      <p:ext uri="{BB962C8B-B14F-4D97-AF65-F5344CB8AC3E}">
        <p14:creationId xmlns:p14="http://schemas.microsoft.com/office/powerpoint/2010/main" val="696801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 On-Prem vs Onlin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oy, doll&#10;&#10;Description automatically generated">
            <a:extLst>
              <a:ext uri="{FF2B5EF4-FFF2-40B4-BE49-F238E27FC236}">
                <a16:creationId xmlns:a16="http://schemas.microsoft.com/office/drawing/2014/main" id="{35B984AD-DC61-4CEE-ABFB-716FB8CE8A8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91154"/>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1DD21785-DD8B-4E04-BAC2-C7C39D64C8E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a:p>
        </p:txBody>
      </p:sp>
      <p:sp>
        <p:nvSpPr>
          <p:cNvPr id="11" name="Text Placeholder 2">
            <a:extLst>
              <a:ext uri="{FF2B5EF4-FFF2-40B4-BE49-F238E27FC236}">
                <a16:creationId xmlns:a16="http://schemas.microsoft.com/office/drawing/2014/main" id="{5B31B2BB-E1DB-4B28-AC8A-980E43492F2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076686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 Public Secto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EFE2E8-53B7-4E77-BD6B-E7240C696A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AAF2660-02A2-4CED-845C-F542FD487B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1163" y="1473370"/>
            <a:ext cx="13260651" cy="6831535"/>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39D9291F-9CCB-4B5D-B7B1-5EA4FA49204D}"/>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a:p>
        </p:txBody>
      </p:sp>
      <p:sp>
        <p:nvSpPr>
          <p:cNvPr id="11" name="Text Placeholder 2">
            <a:extLst>
              <a:ext uri="{FF2B5EF4-FFF2-40B4-BE49-F238E27FC236}">
                <a16:creationId xmlns:a16="http://schemas.microsoft.com/office/drawing/2014/main" id="{C9B9800E-82DE-4AB1-ABB8-158987514B37}"/>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57385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4D11EE-E7AA-46F3-A48B-96D86DF5FB91}"/>
              </a:ext>
            </a:extLst>
          </p:cNvPr>
          <p:cNvSpPr/>
          <p:nvPr userDrawn="1"/>
        </p:nvSpPr>
        <p:spPr>
          <a:xfrm>
            <a:off x="0" y="1"/>
            <a:ext cx="121920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7E1AAA1-27FC-4F26-BB5F-0FD0A859033F}"/>
              </a:ext>
            </a:extLst>
          </p:cNvPr>
          <p:cNvSpPr txBox="1"/>
          <p:nvPr userDrawn="1"/>
        </p:nvSpPr>
        <p:spPr>
          <a:xfrm>
            <a:off x="728749" y="-36860"/>
            <a:ext cx="2161309"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a:solidFill>
                  <a:schemeClr val="bg1"/>
                </a:solidFill>
                <a:effectLst/>
                <a:latin typeface="+mn-lt"/>
                <a:ea typeface="+mn-ea"/>
                <a:cs typeface="+mn-cs"/>
              </a:rPr>
              <a:t>+44 1274 300 175</a:t>
            </a:r>
          </a:p>
        </p:txBody>
      </p:sp>
      <p:sp>
        <p:nvSpPr>
          <p:cNvPr id="13" name="TextBox 12">
            <a:extLst>
              <a:ext uri="{FF2B5EF4-FFF2-40B4-BE49-F238E27FC236}">
                <a16:creationId xmlns:a16="http://schemas.microsoft.com/office/drawing/2014/main" id="{198D2433-DC18-403F-BB27-9C944A390E15}"/>
              </a:ext>
            </a:extLst>
          </p:cNvPr>
          <p:cNvSpPr txBox="1"/>
          <p:nvPr userDrawn="1"/>
        </p:nvSpPr>
        <p:spPr>
          <a:xfrm>
            <a:off x="9235438" y="-45825"/>
            <a:ext cx="2161310"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400" kern="1200">
                <a:solidFill>
                  <a:schemeClr val="bg1"/>
                </a:solidFill>
                <a:effectLst/>
                <a:latin typeface="+mn-lt"/>
                <a:ea typeface="+mn-ea"/>
                <a:cs typeface="+mn-cs"/>
              </a:rPr>
              <a:t>blackmarble.com</a:t>
            </a:r>
          </a:p>
        </p:txBody>
      </p:sp>
      <p:sp>
        <p:nvSpPr>
          <p:cNvPr id="8" name="Rectangle 7">
            <a:extLst>
              <a:ext uri="{FF2B5EF4-FFF2-40B4-BE49-F238E27FC236}">
                <a16:creationId xmlns:a16="http://schemas.microsoft.com/office/drawing/2014/main" id="{13D072D3-C1B7-4E1C-B3B8-0ECFC80969D3}"/>
              </a:ext>
            </a:extLst>
          </p:cNvPr>
          <p:cNvSpPr/>
          <p:nvPr userDrawn="1"/>
        </p:nvSpPr>
        <p:spPr>
          <a:xfrm>
            <a:off x="0" y="6714565"/>
            <a:ext cx="12192000" cy="143435"/>
          </a:xfrm>
          <a:prstGeom prst="rect">
            <a:avLst/>
          </a:prstGeom>
          <a:solidFill>
            <a:srgbClr val="1F8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650" r:id="rId3"/>
    <p:sldLayoutId id="2147483740" r:id="rId4"/>
    <p:sldLayoutId id="2147483741" r:id="rId5"/>
    <p:sldLayoutId id="2147483743" r:id="rId6"/>
    <p:sldLayoutId id="2147483742" r:id="rId7"/>
    <p:sldLayoutId id="2147483744" r:id="rId8"/>
    <p:sldLayoutId id="2147483745" r:id="rId9"/>
    <p:sldLayoutId id="2147483746" r:id="rId10"/>
    <p:sldLayoutId id="2147483765" r:id="rId11"/>
    <p:sldLayoutId id="2147483748" r:id="rId12"/>
    <p:sldLayoutId id="2147483747" r:id="rId13"/>
    <p:sldLayoutId id="2147483752" r:id="rId14"/>
    <p:sldLayoutId id="2147483766" r:id="rId15"/>
    <p:sldLayoutId id="2147483753" r:id="rId16"/>
    <p:sldLayoutId id="2147483767"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 id="2147483762" r:id="rId27"/>
    <p:sldLayoutId id="2147483750" r:id="rId28"/>
    <p:sldLayoutId id="2147483751" r:id="rId29"/>
    <p:sldLayoutId id="2147483660" r:id="rId30"/>
    <p:sldLayoutId id="2147483736" r:id="rId31"/>
    <p:sldLayoutId id="2147483737" r:id="rId32"/>
    <p:sldLayoutId id="2147483738" r:id="rId33"/>
    <p:sldLayoutId id="2147483777" r:id="rId34"/>
    <p:sldLayoutId id="2147483684" r:id="rId35"/>
    <p:sldLayoutId id="2147483769" r:id="rId36"/>
    <p:sldLayoutId id="2147483775" r:id="rId37"/>
    <p:sldLayoutId id="2147483697" r:id="rId38"/>
    <p:sldLayoutId id="2147483778" r:id="rId39"/>
    <p:sldLayoutId id="2147483725" r:id="rId40"/>
    <p:sldLayoutId id="2147483768" r:id="rId41"/>
    <p:sldLayoutId id="2147483700" r:id="rId42"/>
    <p:sldLayoutId id="2147483731" r:id="rId43"/>
    <p:sldLayoutId id="2147483699" r:id="rId44"/>
    <p:sldLayoutId id="2147483701" r:id="rId45"/>
    <p:sldLayoutId id="2147483717" r:id="rId46"/>
    <p:sldLayoutId id="2147483710" r:id="rId47"/>
    <p:sldLayoutId id="2147483714" r:id="rId48"/>
    <p:sldLayoutId id="2147483732" r:id="rId49"/>
    <p:sldLayoutId id="2147483709" r:id="rId50"/>
    <p:sldLayoutId id="2147483739" r:id="rId51"/>
    <p:sldLayoutId id="2147483776" r:id="rId52"/>
    <p:sldLayoutId id="2147483728" r:id="rId53"/>
    <p:sldLayoutId id="2147483703" r:id="rId54"/>
    <p:sldLayoutId id="2147483727" r:id="rId55"/>
    <p:sldLayoutId id="2147483721" r:id="rId56"/>
    <p:sldLayoutId id="2147483722" r:id="rId57"/>
    <p:sldLayoutId id="2147483723" r:id="rId58"/>
    <p:sldLayoutId id="2147483704" r:id="rId59"/>
    <p:sldLayoutId id="2147483665" r:id="rId60"/>
    <p:sldLayoutId id="2147483749" r:id="rId61"/>
    <p:sldLayoutId id="2147483664" r:id="rId62"/>
    <p:sldLayoutId id="2147483773" r:id="rId63"/>
    <p:sldLayoutId id="2147483652" r:id="rId64"/>
    <p:sldLayoutId id="2147483653" r:id="rId65"/>
    <p:sldLayoutId id="2147483654" r:id="rId66"/>
    <p:sldLayoutId id="2147483655" r:id="rId67"/>
    <p:sldLayoutId id="2147483774" r:id="rId68"/>
    <p:sldLayoutId id="2147483658" r:id="rId69"/>
    <p:sldLayoutId id="2147483659" r:id="rId70"/>
    <p:sldLayoutId id="2147483724" r:id="rId71"/>
    <p:sldLayoutId id="2147483662" r:id="rId72"/>
    <p:sldLayoutId id="2147483663" r:id="rId73"/>
    <p:sldLayoutId id="2147483685" r:id="rId74"/>
    <p:sldLayoutId id="2147483779" r:id="rId75"/>
    <p:sldLayoutId id="2147483780" r:id="rId7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xml"/><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77F49A2E-AED8-43F0-849F-3C0A76EF8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a:extLst>
              <a:ext uri="{FF2B5EF4-FFF2-40B4-BE49-F238E27FC236}">
                <a16:creationId xmlns:a16="http://schemas.microsoft.com/office/drawing/2014/main" id="{9672385F-E630-4D02-8FEB-0C6CCB933072}"/>
              </a:ext>
            </a:extLst>
          </p:cNvPr>
          <p:cNvSpPr>
            <a:spLocks noGrp="1"/>
          </p:cNvSpPr>
          <p:nvPr>
            <p:ph type="ctrTitle"/>
          </p:nvPr>
        </p:nvSpPr>
        <p:spPr>
          <a:xfrm>
            <a:off x="503767" y="1854200"/>
            <a:ext cx="8674310" cy="2298700"/>
          </a:xfrm>
        </p:spPr>
        <p:txBody>
          <a:bodyPr/>
          <a:lstStyle/>
          <a:p>
            <a:r>
              <a:rPr lang="en-GB" dirty="0"/>
              <a:t>Logic Apps in the real world for organisations large and small</a:t>
            </a:r>
            <a:endParaRPr lang="en-US" dirty="0"/>
          </a:p>
        </p:txBody>
      </p:sp>
      <p:sp>
        <p:nvSpPr>
          <p:cNvPr id="9" name="Subtitle 8">
            <a:extLst>
              <a:ext uri="{FF2B5EF4-FFF2-40B4-BE49-F238E27FC236}">
                <a16:creationId xmlns:a16="http://schemas.microsoft.com/office/drawing/2014/main" id="{2CB6F5DD-927D-4BFE-A9CF-790D1B4826D1}"/>
              </a:ext>
            </a:extLst>
          </p:cNvPr>
          <p:cNvSpPr>
            <a:spLocks noGrp="1"/>
          </p:cNvSpPr>
          <p:nvPr>
            <p:ph type="subTitle" idx="1"/>
          </p:nvPr>
        </p:nvSpPr>
        <p:spPr>
          <a:xfrm>
            <a:off x="503767" y="4669366"/>
            <a:ext cx="5840238" cy="588433"/>
          </a:xfrm>
        </p:spPr>
        <p:txBody>
          <a:bodyPr/>
          <a:lstStyle/>
          <a:p>
            <a:r>
              <a:rPr lang="en-US" dirty="0"/>
              <a:t>Rik Hepworth</a:t>
            </a:r>
          </a:p>
          <a:p>
            <a:r>
              <a:rPr lang="en-US" dirty="0"/>
              <a:t>Chief Consulting Officer, Black Marble</a:t>
            </a:r>
            <a:br>
              <a:rPr lang="en-US" dirty="0"/>
            </a:br>
            <a:r>
              <a:rPr lang="en-US" dirty="0"/>
              <a:t>MVP (Azure)</a:t>
            </a:r>
          </a:p>
        </p:txBody>
      </p:sp>
    </p:spTree>
    <p:extLst>
      <p:ext uri="{BB962C8B-B14F-4D97-AF65-F5344CB8AC3E}">
        <p14:creationId xmlns:p14="http://schemas.microsoft.com/office/powerpoint/2010/main" val="2164261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822F-8E5F-4323-907D-1ABB987660E1}"/>
              </a:ext>
            </a:extLst>
          </p:cNvPr>
          <p:cNvSpPr>
            <a:spLocks noGrp="1"/>
          </p:cNvSpPr>
          <p:nvPr>
            <p:ph type="title"/>
          </p:nvPr>
        </p:nvSpPr>
        <p:spPr>
          <a:xfrm>
            <a:off x="838200" y="565151"/>
            <a:ext cx="10515600" cy="658008"/>
          </a:xfrm>
        </p:spPr>
        <p:txBody>
          <a:bodyPr/>
          <a:lstStyle/>
          <a:p>
            <a:r>
              <a:rPr lang="en-GB" dirty="0"/>
              <a:t>Architecture #2 - PULL</a:t>
            </a:r>
            <a:br>
              <a:rPr lang="en-GB" dirty="0"/>
            </a:br>
            <a:endParaRPr lang="en-GB" dirty="0"/>
          </a:p>
        </p:txBody>
      </p:sp>
      <p:sp>
        <p:nvSpPr>
          <p:cNvPr id="3" name="Rectangle 2">
            <a:extLst>
              <a:ext uri="{FF2B5EF4-FFF2-40B4-BE49-F238E27FC236}">
                <a16:creationId xmlns:a16="http://schemas.microsoft.com/office/drawing/2014/main" id="{492AA6FF-DE5A-40A3-88CD-7B05303B5C1F}"/>
              </a:ext>
            </a:extLst>
          </p:cNvPr>
          <p:cNvSpPr>
            <a:spLocks noChangeArrowheads="1"/>
          </p:cNvSpPr>
          <p:nvPr/>
        </p:nvSpPr>
        <p:spPr bwMode="auto">
          <a:xfrm>
            <a:off x="4755962"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4" name="Picture 3">
            <a:extLst>
              <a:ext uri="{FF2B5EF4-FFF2-40B4-BE49-F238E27FC236}">
                <a16:creationId xmlns:a16="http://schemas.microsoft.com/office/drawing/2014/main" id="{D71C42B0-99FA-43C7-9BDE-A66D60E80421}"/>
              </a:ext>
            </a:extLst>
          </p:cNvPr>
          <p:cNvPicPr>
            <a:picLocks noChangeAspect="1"/>
          </p:cNvPicPr>
          <p:nvPr/>
        </p:nvPicPr>
        <p:blipFill>
          <a:blip r:embed="rId3"/>
          <a:stretch>
            <a:fillRect/>
          </a:stretch>
        </p:blipFill>
        <p:spPr>
          <a:xfrm>
            <a:off x="1237636" y="1223158"/>
            <a:ext cx="8826702" cy="5212525"/>
          </a:xfrm>
          <a:prstGeom prst="rect">
            <a:avLst/>
          </a:prstGeom>
        </p:spPr>
      </p:pic>
    </p:spTree>
    <p:extLst>
      <p:ext uri="{BB962C8B-B14F-4D97-AF65-F5344CB8AC3E}">
        <p14:creationId xmlns:p14="http://schemas.microsoft.com/office/powerpoint/2010/main" val="52392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822F-8E5F-4323-907D-1ABB987660E1}"/>
              </a:ext>
            </a:extLst>
          </p:cNvPr>
          <p:cNvSpPr>
            <a:spLocks noGrp="1"/>
          </p:cNvSpPr>
          <p:nvPr>
            <p:ph type="title"/>
          </p:nvPr>
        </p:nvSpPr>
        <p:spPr>
          <a:xfrm>
            <a:off x="838200" y="565151"/>
            <a:ext cx="10515600" cy="658008"/>
          </a:xfrm>
        </p:spPr>
        <p:txBody>
          <a:bodyPr/>
          <a:lstStyle/>
          <a:p>
            <a:r>
              <a:rPr lang="en-GB" dirty="0"/>
              <a:t>Architecture #2 - PULL</a:t>
            </a:r>
            <a:br>
              <a:rPr lang="en-GB" dirty="0"/>
            </a:br>
            <a:endParaRPr lang="en-GB" dirty="0"/>
          </a:p>
        </p:txBody>
      </p:sp>
      <p:sp>
        <p:nvSpPr>
          <p:cNvPr id="3" name="Rectangle 2">
            <a:extLst>
              <a:ext uri="{FF2B5EF4-FFF2-40B4-BE49-F238E27FC236}">
                <a16:creationId xmlns:a16="http://schemas.microsoft.com/office/drawing/2014/main" id="{492AA6FF-DE5A-40A3-88CD-7B05303B5C1F}"/>
              </a:ext>
            </a:extLst>
          </p:cNvPr>
          <p:cNvSpPr>
            <a:spLocks noChangeArrowheads="1"/>
          </p:cNvSpPr>
          <p:nvPr/>
        </p:nvSpPr>
        <p:spPr bwMode="auto">
          <a:xfrm>
            <a:off x="4755962"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Content Placeholder 1">
            <a:extLst>
              <a:ext uri="{FF2B5EF4-FFF2-40B4-BE49-F238E27FC236}">
                <a16:creationId xmlns:a16="http://schemas.microsoft.com/office/drawing/2014/main" id="{6F36EEC4-E99C-4745-ABBD-58A896DAD423}"/>
              </a:ext>
            </a:extLst>
          </p:cNvPr>
          <p:cNvSpPr txBox="1">
            <a:spLocks/>
          </p:cNvSpPr>
          <p:nvPr/>
        </p:nvSpPr>
        <p:spPr>
          <a:xfrm>
            <a:off x="838200" y="1812175"/>
            <a:ext cx="9095509" cy="45923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Pros</a:t>
            </a:r>
          </a:p>
          <a:p>
            <a:pPr lvl="1"/>
            <a:r>
              <a:rPr lang="en-GB" dirty="0"/>
              <a:t>Speedy-</a:t>
            </a:r>
            <a:r>
              <a:rPr lang="en-GB" dirty="0" err="1"/>
              <a:t>ish</a:t>
            </a:r>
            <a:r>
              <a:rPr lang="en-GB" dirty="0"/>
              <a:t> propagation of data, Service Bus Long Poll</a:t>
            </a:r>
          </a:p>
          <a:p>
            <a:pPr lvl="1"/>
            <a:r>
              <a:rPr lang="en-GB" dirty="0"/>
              <a:t>Service Bus Messaging Resilience</a:t>
            </a:r>
          </a:p>
          <a:p>
            <a:pPr lvl="1"/>
            <a:r>
              <a:rPr lang="en-GB" dirty="0"/>
              <a:t>Significantly cheaper than #1</a:t>
            </a:r>
          </a:p>
          <a:p>
            <a:pPr marL="0" indent="0">
              <a:buNone/>
            </a:pPr>
            <a:endParaRPr lang="en-GB" dirty="0"/>
          </a:p>
          <a:p>
            <a:pPr marL="0" indent="0">
              <a:buNone/>
            </a:pPr>
            <a:r>
              <a:rPr lang="en-GB" dirty="0"/>
              <a:t>Cons</a:t>
            </a:r>
          </a:p>
          <a:p>
            <a:pPr lvl="1"/>
            <a:r>
              <a:rPr lang="en-GB" dirty="0"/>
              <a:t>None to speak of.</a:t>
            </a:r>
          </a:p>
        </p:txBody>
      </p:sp>
    </p:spTree>
    <p:extLst>
      <p:ext uri="{BB962C8B-B14F-4D97-AF65-F5344CB8AC3E}">
        <p14:creationId xmlns:p14="http://schemas.microsoft.com/office/powerpoint/2010/main" val="253176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822F-8E5F-4323-907D-1ABB987660E1}"/>
              </a:ext>
            </a:extLst>
          </p:cNvPr>
          <p:cNvSpPr>
            <a:spLocks noGrp="1"/>
          </p:cNvSpPr>
          <p:nvPr>
            <p:ph type="title"/>
          </p:nvPr>
        </p:nvSpPr>
        <p:spPr>
          <a:xfrm>
            <a:off x="838200" y="565151"/>
            <a:ext cx="10515600" cy="658008"/>
          </a:xfrm>
        </p:spPr>
        <p:txBody>
          <a:bodyPr/>
          <a:lstStyle/>
          <a:p>
            <a:r>
              <a:rPr lang="en-GB" dirty="0"/>
              <a:t>Architecture #3 – PULL – With Functions!</a:t>
            </a:r>
            <a:br>
              <a:rPr lang="en-GB" dirty="0"/>
            </a:br>
            <a:endParaRPr lang="en-GB" dirty="0"/>
          </a:p>
        </p:txBody>
      </p:sp>
      <p:sp>
        <p:nvSpPr>
          <p:cNvPr id="3" name="Rectangle 2">
            <a:extLst>
              <a:ext uri="{FF2B5EF4-FFF2-40B4-BE49-F238E27FC236}">
                <a16:creationId xmlns:a16="http://schemas.microsoft.com/office/drawing/2014/main" id="{492AA6FF-DE5A-40A3-88CD-7B05303B5C1F}"/>
              </a:ext>
            </a:extLst>
          </p:cNvPr>
          <p:cNvSpPr>
            <a:spLocks noChangeArrowheads="1"/>
          </p:cNvSpPr>
          <p:nvPr/>
        </p:nvSpPr>
        <p:spPr bwMode="auto">
          <a:xfrm>
            <a:off x="4755962"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 name="Picture 4">
            <a:extLst>
              <a:ext uri="{FF2B5EF4-FFF2-40B4-BE49-F238E27FC236}">
                <a16:creationId xmlns:a16="http://schemas.microsoft.com/office/drawing/2014/main" id="{CFE87DB8-3765-45E9-ABBD-28A0891383B0}"/>
              </a:ext>
            </a:extLst>
          </p:cNvPr>
          <p:cNvPicPr>
            <a:picLocks noChangeAspect="1"/>
          </p:cNvPicPr>
          <p:nvPr/>
        </p:nvPicPr>
        <p:blipFill>
          <a:blip r:embed="rId3"/>
          <a:stretch>
            <a:fillRect/>
          </a:stretch>
        </p:blipFill>
        <p:spPr>
          <a:xfrm>
            <a:off x="574062" y="1528951"/>
            <a:ext cx="10828544" cy="3800097"/>
          </a:xfrm>
          <a:prstGeom prst="rect">
            <a:avLst/>
          </a:prstGeom>
        </p:spPr>
      </p:pic>
    </p:spTree>
    <p:extLst>
      <p:ext uri="{BB962C8B-B14F-4D97-AF65-F5344CB8AC3E}">
        <p14:creationId xmlns:p14="http://schemas.microsoft.com/office/powerpoint/2010/main" val="151292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822F-8E5F-4323-907D-1ABB987660E1}"/>
              </a:ext>
            </a:extLst>
          </p:cNvPr>
          <p:cNvSpPr>
            <a:spLocks noGrp="1"/>
          </p:cNvSpPr>
          <p:nvPr>
            <p:ph type="title"/>
          </p:nvPr>
        </p:nvSpPr>
        <p:spPr>
          <a:xfrm>
            <a:off x="838200" y="565151"/>
            <a:ext cx="10515600" cy="658008"/>
          </a:xfrm>
        </p:spPr>
        <p:txBody>
          <a:bodyPr/>
          <a:lstStyle/>
          <a:p>
            <a:r>
              <a:rPr lang="en-GB" dirty="0"/>
              <a:t>Architecture #3 – PULL – With Functions!</a:t>
            </a:r>
            <a:br>
              <a:rPr lang="en-GB" dirty="0"/>
            </a:br>
            <a:endParaRPr lang="en-GB" dirty="0"/>
          </a:p>
        </p:txBody>
      </p:sp>
      <p:sp>
        <p:nvSpPr>
          <p:cNvPr id="3" name="Rectangle 2">
            <a:extLst>
              <a:ext uri="{FF2B5EF4-FFF2-40B4-BE49-F238E27FC236}">
                <a16:creationId xmlns:a16="http://schemas.microsoft.com/office/drawing/2014/main" id="{492AA6FF-DE5A-40A3-88CD-7B05303B5C1F}"/>
              </a:ext>
            </a:extLst>
          </p:cNvPr>
          <p:cNvSpPr>
            <a:spLocks noChangeArrowheads="1"/>
          </p:cNvSpPr>
          <p:nvPr/>
        </p:nvSpPr>
        <p:spPr bwMode="auto">
          <a:xfrm>
            <a:off x="4755962"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Content Placeholder 1">
            <a:extLst>
              <a:ext uri="{FF2B5EF4-FFF2-40B4-BE49-F238E27FC236}">
                <a16:creationId xmlns:a16="http://schemas.microsoft.com/office/drawing/2014/main" id="{07C442AD-3DF2-4210-9095-E25422A997B8}"/>
              </a:ext>
            </a:extLst>
          </p:cNvPr>
          <p:cNvSpPr txBox="1">
            <a:spLocks/>
          </p:cNvSpPr>
          <p:nvPr/>
        </p:nvSpPr>
        <p:spPr>
          <a:xfrm>
            <a:off x="838200" y="1812175"/>
            <a:ext cx="9095509" cy="45923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Pros</a:t>
            </a:r>
          </a:p>
          <a:p>
            <a:pPr lvl="1"/>
            <a:r>
              <a:rPr lang="en-GB" dirty="0"/>
              <a:t>Speedy propagation of data &amp; configurable (up to 1 second poll interval), Service Bus Long Poll</a:t>
            </a:r>
          </a:p>
          <a:p>
            <a:pPr lvl="1"/>
            <a:r>
              <a:rPr lang="en-GB" dirty="0"/>
              <a:t>Service Bus Messaging Resilience</a:t>
            </a:r>
          </a:p>
          <a:p>
            <a:pPr lvl="1"/>
            <a:r>
              <a:rPr lang="en-GB" dirty="0"/>
              <a:t>Even cheaper than #2 (know your platform features!</a:t>
            </a:r>
            <a:br>
              <a:rPr lang="en-GB" dirty="0"/>
            </a:br>
            <a:r>
              <a:rPr lang="en-GB" dirty="0"/>
              <a:t>1 million free executions per month!)</a:t>
            </a:r>
          </a:p>
          <a:p>
            <a:pPr marL="0" indent="0">
              <a:buNone/>
            </a:pPr>
            <a:endParaRPr lang="en-GB" dirty="0"/>
          </a:p>
          <a:p>
            <a:pPr marL="0" indent="0">
              <a:buNone/>
            </a:pPr>
            <a:r>
              <a:rPr lang="en-GB" dirty="0"/>
              <a:t>Cons</a:t>
            </a:r>
          </a:p>
          <a:p>
            <a:pPr lvl="1"/>
            <a:r>
              <a:rPr lang="en-GB" dirty="0"/>
              <a:t>More moving parts</a:t>
            </a:r>
          </a:p>
        </p:txBody>
      </p:sp>
    </p:spTree>
    <p:extLst>
      <p:ext uri="{BB962C8B-B14F-4D97-AF65-F5344CB8AC3E}">
        <p14:creationId xmlns:p14="http://schemas.microsoft.com/office/powerpoint/2010/main" val="171005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2BB3-910F-4947-A475-1435C9115A37}"/>
              </a:ext>
            </a:extLst>
          </p:cNvPr>
          <p:cNvSpPr>
            <a:spLocks noGrp="1"/>
          </p:cNvSpPr>
          <p:nvPr>
            <p:ph type="title"/>
          </p:nvPr>
        </p:nvSpPr>
        <p:spPr/>
        <p:txBody>
          <a:bodyPr/>
          <a:lstStyle/>
          <a:p>
            <a:r>
              <a:rPr lang="en-GB" dirty="0"/>
              <a:t>Dressing up for Production</a:t>
            </a:r>
          </a:p>
        </p:txBody>
      </p:sp>
      <p:pic>
        <p:nvPicPr>
          <p:cNvPr id="3" name="Picture 2">
            <a:extLst>
              <a:ext uri="{FF2B5EF4-FFF2-40B4-BE49-F238E27FC236}">
                <a16:creationId xmlns:a16="http://schemas.microsoft.com/office/drawing/2014/main" id="{C9A10EF4-5175-4329-9047-505B2E89B6DB}"/>
              </a:ext>
            </a:extLst>
          </p:cNvPr>
          <p:cNvPicPr>
            <a:picLocks noChangeAspect="1"/>
          </p:cNvPicPr>
          <p:nvPr/>
        </p:nvPicPr>
        <p:blipFill>
          <a:blip r:embed="rId3"/>
          <a:stretch>
            <a:fillRect/>
          </a:stretch>
        </p:blipFill>
        <p:spPr>
          <a:xfrm>
            <a:off x="338447" y="1227931"/>
            <a:ext cx="9405256" cy="5266943"/>
          </a:xfrm>
          <a:prstGeom prst="rect">
            <a:avLst/>
          </a:prstGeom>
        </p:spPr>
      </p:pic>
    </p:spTree>
    <p:extLst>
      <p:ext uri="{BB962C8B-B14F-4D97-AF65-F5344CB8AC3E}">
        <p14:creationId xmlns:p14="http://schemas.microsoft.com/office/powerpoint/2010/main" val="42446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45B816-5D4C-43BF-9455-EEB881E7D9D2}"/>
              </a:ext>
            </a:extLst>
          </p:cNvPr>
          <p:cNvSpPr>
            <a:spLocks noGrp="1"/>
          </p:cNvSpPr>
          <p:nvPr>
            <p:ph idx="1"/>
          </p:nvPr>
        </p:nvSpPr>
        <p:spPr>
          <a:xfrm>
            <a:off x="838200" y="1812175"/>
            <a:ext cx="10515600" cy="2843855"/>
          </a:xfrm>
        </p:spPr>
        <p:txBody>
          <a:bodyPr/>
          <a:lstStyle/>
          <a:p>
            <a:r>
              <a:rPr lang="en-GB" dirty="0"/>
              <a:t>Sometimes a bit of innovative development can be cheaper to run</a:t>
            </a:r>
          </a:p>
          <a:p>
            <a:r>
              <a:rPr lang="en-GB" dirty="0"/>
              <a:t>The most technically elegant solution isn’t always what's best for the customer</a:t>
            </a:r>
          </a:p>
          <a:p>
            <a:r>
              <a:rPr lang="en-GB" dirty="0"/>
              <a:t>Design with instrumentation in mind from day one</a:t>
            </a:r>
          </a:p>
          <a:p>
            <a:r>
              <a:rPr lang="en-GB" dirty="0"/>
              <a:t>Logging without correlation is mostly noise</a:t>
            </a:r>
          </a:p>
        </p:txBody>
      </p:sp>
      <p:sp>
        <p:nvSpPr>
          <p:cNvPr id="3" name="Title 2">
            <a:extLst>
              <a:ext uri="{FF2B5EF4-FFF2-40B4-BE49-F238E27FC236}">
                <a16:creationId xmlns:a16="http://schemas.microsoft.com/office/drawing/2014/main" id="{FE2EF2CC-77D7-4471-8660-B4B3EF46A3C3}"/>
              </a:ext>
            </a:extLst>
          </p:cNvPr>
          <p:cNvSpPr>
            <a:spLocks noGrp="1"/>
          </p:cNvSpPr>
          <p:nvPr>
            <p:ph type="title"/>
          </p:nvPr>
        </p:nvSpPr>
        <p:spPr/>
        <p:txBody>
          <a:bodyPr/>
          <a:lstStyle/>
          <a:p>
            <a:r>
              <a:rPr lang="en-GB"/>
              <a:t>Key Learnings</a:t>
            </a:r>
          </a:p>
        </p:txBody>
      </p:sp>
    </p:spTree>
    <p:extLst>
      <p:ext uri="{BB962C8B-B14F-4D97-AF65-F5344CB8AC3E}">
        <p14:creationId xmlns:p14="http://schemas.microsoft.com/office/powerpoint/2010/main" val="337291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7D00-842B-4A74-B56A-94D0872D02AC}"/>
              </a:ext>
            </a:extLst>
          </p:cNvPr>
          <p:cNvSpPr>
            <a:spLocks noGrp="1"/>
          </p:cNvSpPr>
          <p:nvPr>
            <p:ph type="title"/>
          </p:nvPr>
        </p:nvSpPr>
        <p:spPr>
          <a:xfrm>
            <a:off x="806335" y="2372060"/>
            <a:ext cx="7746538" cy="1315448"/>
          </a:xfrm>
        </p:spPr>
        <p:txBody>
          <a:bodyPr>
            <a:normAutofit fontScale="90000"/>
          </a:bodyPr>
          <a:lstStyle/>
          <a:p>
            <a:r>
              <a:rPr lang="en-GB" dirty="0"/>
              <a:t>Scenario Two:</a:t>
            </a:r>
            <a:br>
              <a:rPr lang="en-GB" dirty="0"/>
            </a:br>
            <a:r>
              <a:rPr lang="en-GB" dirty="0"/>
              <a:t>Retail</a:t>
            </a:r>
          </a:p>
        </p:txBody>
      </p:sp>
      <p:sp>
        <p:nvSpPr>
          <p:cNvPr id="3" name="Text Placeholder 2">
            <a:extLst>
              <a:ext uri="{FF2B5EF4-FFF2-40B4-BE49-F238E27FC236}">
                <a16:creationId xmlns:a16="http://schemas.microsoft.com/office/drawing/2014/main" id="{B574FFDA-B64D-4A38-89FB-6942951F3BAB}"/>
              </a:ext>
            </a:extLst>
          </p:cNvPr>
          <p:cNvSpPr>
            <a:spLocks noGrp="1"/>
          </p:cNvSpPr>
          <p:nvPr>
            <p:ph type="body" idx="1"/>
          </p:nvPr>
        </p:nvSpPr>
        <p:spPr>
          <a:xfrm>
            <a:off x="806335" y="3759732"/>
            <a:ext cx="7746538" cy="560696"/>
          </a:xfrm>
        </p:spPr>
        <p:txBody>
          <a:bodyPr/>
          <a:lstStyle/>
          <a:p>
            <a:endParaRPr lang="en-GB" dirty="0"/>
          </a:p>
        </p:txBody>
      </p:sp>
    </p:spTree>
    <p:extLst>
      <p:ext uri="{BB962C8B-B14F-4D97-AF65-F5344CB8AC3E}">
        <p14:creationId xmlns:p14="http://schemas.microsoft.com/office/powerpoint/2010/main" val="101306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3BF7F-82BF-423A-9385-BA9DB6219CCC}"/>
              </a:ext>
            </a:extLst>
          </p:cNvPr>
          <p:cNvSpPr>
            <a:spLocks noGrp="1"/>
          </p:cNvSpPr>
          <p:nvPr>
            <p:ph idx="1"/>
          </p:nvPr>
        </p:nvSpPr>
        <p:spPr>
          <a:xfrm>
            <a:off x="838200" y="1597573"/>
            <a:ext cx="10515600" cy="4806984"/>
          </a:xfrm>
        </p:spPr>
        <p:txBody>
          <a:bodyPr/>
          <a:lstStyle/>
          <a:p>
            <a:r>
              <a:rPr lang="en-GB" dirty="0"/>
              <a:t>Replacement for an inherited and </a:t>
            </a:r>
            <a:r>
              <a:rPr lang="en-GB" b="1" dirty="0"/>
              <a:t>costly</a:t>
            </a:r>
            <a:r>
              <a:rPr lang="en-GB" dirty="0"/>
              <a:t> ‘legacy’ system</a:t>
            </a:r>
          </a:p>
          <a:p>
            <a:r>
              <a:rPr lang="en-GB" dirty="0"/>
              <a:t>Esoteric and archaic message types (various EDI)</a:t>
            </a:r>
          </a:p>
          <a:p>
            <a:r>
              <a:rPr lang="en-GB" dirty="0"/>
              <a:t>Initially hybrid with on premises systems</a:t>
            </a:r>
          </a:p>
          <a:p>
            <a:r>
              <a:rPr lang="en-GB" dirty="0"/>
              <a:t>Tight timescales</a:t>
            </a:r>
          </a:p>
          <a:p>
            <a:r>
              <a:rPr lang="en-GB" dirty="0"/>
              <a:t>Uptime is important</a:t>
            </a:r>
          </a:p>
          <a:p>
            <a:r>
              <a:rPr lang="en-GB" dirty="0"/>
              <a:t>Long term ambitions to scale new solution</a:t>
            </a:r>
          </a:p>
          <a:p>
            <a:r>
              <a:rPr lang="en-GB" dirty="0"/>
              <a:t>Customer wants to be Event Driven</a:t>
            </a:r>
          </a:p>
          <a:p>
            <a:r>
              <a:rPr lang="en-GB" dirty="0"/>
              <a:t>Must minimize disruption during switchover, like for like connectivity must be guaranteed</a:t>
            </a:r>
          </a:p>
        </p:txBody>
      </p:sp>
      <p:sp>
        <p:nvSpPr>
          <p:cNvPr id="3" name="Title 2">
            <a:extLst>
              <a:ext uri="{FF2B5EF4-FFF2-40B4-BE49-F238E27FC236}">
                <a16:creationId xmlns:a16="http://schemas.microsoft.com/office/drawing/2014/main" id="{474113C0-F75B-42CC-85E6-5907ADE8DA71}"/>
              </a:ext>
            </a:extLst>
          </p:cNvPr>
          <p:cNvSpPr>
            <a:spLocks noGrp="1"/>
          </p:cNvSpPr>
          <p:nvPr>
            <p:ph type="title"/>
          </p:nvPr>
        </p:nvSpPr>
        <p:spPr/>
        <p:txBody>
          <a:bodyPr/>
          <a:lstStyle/>
          <a:p>
            <a:r>
              <a:rPr lang="en-GB"/>
              <a:t>Retail</a:t>
            </a:r>
          </a:p>
        </p:txBody>
      </p:sp>
    </p:spTree>
    <p:extLst>
      <p:ext uri="{BB962C8B-B14F-4D97-AF65-F5344CB8AC3E}">
        <p14:creationId xmlns:p14="http://schemas.microsoft.com/office/powerpoint/2010/main" val="252167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3BF7F-82BF-423A-9385-BA9DB6219CCC}"/>
              </a:ext>
            </a:extLst>
          </p:cNvPr>
          <p:cNvSpPr>
            <a:spLocks noGrp="1"/>
          </p:cNvSpPr>
          <p:nvPr>
            <p:ph idx="1"/>
          </p:nvPr>
        </p:nvSpPr>
        <p:spPr>
          <a:xfrm>
            <a:off x="838200" y="1324099"/>
            <a:ext cx="10515600" cy="5080457"/>
          </a:xfrm>
        </p:spPr>
        <p:txBody>
          <a:bodyPr/>
          <a:lstStyle/>
          <a:p>
            <a:pPr marL="0" indent="0">
              <a:buNone/>
            </a:pPr>
            <a:r>
              <a:rPr lang="en-GB" dirty="0"/>
              <a:t>Rinse and repeat, decide on Lego bricks, we asked ourselves the same questions as the small customer with additional questions on…..</a:t>
            </a:r>
          </a:p>
          <a:p>
            <a:r>
              <a:rPr lang="en-GB" dirty="0"/>
              <a:t>Main problem to solve is message transformation</a:t>
            </a:r>
          </a:p>
          <a:p>
            <a:pPr lvl="1"/>
            <a:r>
              <a:rPr lang="en-GB" dirty="0"/>
              <a:t>Transformations are complex</a:t>
            </a:r>
          </a:p>
          <a:p>
            <a:pPr lvl="1"/>
            <a:r>
              <a:rPr lang="en-GB" dirty="0"/>
              <a:t>Myriad Message Types </a:t>
            </a:r>
          </a:p>
          <a:p>
            <a:pPr lvl="1"/>
            <a:r>
              <a:rPr lang="en-GB" dirty="0"/>
              <a:t>Document Types need to be strongly enforced</a:t>
            </a:r>
          </a:p>
          <a:p>
            <a:r>
              <a:rPr lang="en-GB" dirty="0"/>
              <a:t>Uptime and resilience are paramount e.g. £17m of revenue in a single week goes through </a:t>
            </a:r>
            <a:r>
              <a:rPr lang="en-GB" i="1" dirty="0"/>
              <a:t>one</a:t>
            </a:r>
            <a:r>
              <a:rPr lang="en-GB" dirty="0"/>
              <a:t> integration</a:t>
            </a:r>
          </a:p>
          <a:p>
            <a:r>
              <a:rPr lang="en-GB" dirty="0"/>
              <a:t>Users connectivity requirements are FTP/SFTP</a:t>
            </a:r>
          </a:p>
          <a:p>
            <a:r>
              <a:rPr lang="en-GB" dirty="0"/>
              <a:t>We PUSH to on premise system, as opposed to RECEIVE</a:t>
            </a:r>
          </a:p>
        </p:txBody>
      </p:sp>
      <p:sp>
        <p:nvSpPr>
          <p:cNvPr id="3" name="Title 2">
            <a:extLst>
              <a:ext uri="{FF2B5EF4-FFF2-40B4-BE49-F238E27FC236}">
                <a16:creationId xmlns:a16="http://schemas.microsoft.com/office/drawing/2014/main" id="{474113C0-F75B-42CC-85E6-5907ADE8DA71}"/>
              </a:ext>
            </a:extLst>
          </p:cNvPr>
          <p:cNvSpPr>
            <a:spLocks noGrp="1"/>
          </p:cNvSpPr>
          <p:nvPr>
            <p:ph type="title"/>
          </p:nvPr>
        </p:nvSpPr>
        <p:spPr/>
        <p:txBody>
          <a:bodyPr/>
          <a:lstStyle/>
          <a:p>
            <a:r>
              <a:rPr lang="en-GB"/>
              <a:t>Retail</a:t>
            </a:r>
          </a:p>
        </p:txBody>
      </p:sp>
    </p:spTree>
    <p:extLst>
      <p:ext uri="{BB962C8B-B14F-4D97-AF65-F5344CB8AC3E}">
        <p14:creationId xmlns:p14="http://schemas.microsoft.com/office/powerpoint/2010/main" val="22334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F3BF7F-82BF-423A-9385-BA9DB6219CCC}"/>
              </a:ext>
            </a:extLst>
          </p:cNvPr>
          <p:cNvSpPr>
            <a:spLocks noGrp="1"/>
          </p:cNvSpPr>
          <p:nvPr>
            <p:ph idx="1"/>
          </p:nvPr>
        </p:nvSpPr>
        <p:spPr>
          <a:xfrm>
            <a:off x="838200" y="1324099"/>
            <a:ext cx="10515600" cy="5080457"/>
          </a:xfrm>
        </p:spPr>
        <p:txBody>
          <a:bodyPr/>
          <a:lstStyle/>
          <a:p>
            <a:pPr marL="0" indent="0">
              <a:buNone/>
            </a:pPr>
            <a:r>
              <a:rPr lang="en-GB" dirty="0"/>
              <a:t>Solution</a:t>
            </a:r>
          </a:p>
          <a:p>
            <a:r>
              <a:rPr lang="en-GB" dirty="0"/>
              <a:t>Logic Apps with Integration Accounts to manage messaging, esoteric message formats and complex transformation</a:t>
            </a:r>
          </a:p>
          <a:p>
            <a:r>
              <a:rPr lang="en-GB" dirty="0"/>
              <a:t>3</a:t>
            </a:r>
            <a:r>
              <a:rPr lang="en-GB" baseline="30000" dirty="0"/>
              <a:t>rd</a:t>
            </a:r>
            <a:r>
              <a:rPr lang="en-GB" dirty="0"/>
              <a:t> Party FTP/SFTP Middleware to manage client connectivity requirements</a:t>
            </a:r>
          </a:p>
          <a:p>
            <a:pPr lvl="1"/>
            <a:r>
              <a:rPr lang="en-GB" dirty="0"/>
              <a:t>Fronting Azure Blob Storage as underlying Storage Layer</a:t>
            </a:r>
          </a:p>
          <a:p>
            <a:pPr lvl="1"/>
            <a:r>
              <a:rPr lang="en-GB" dirty="0"/>
              <a:t>Allows Logic Apps to </a:t>
            </a:r>
            <a:r>
              <a:rPr lang="en-GB" b="1" dirty="0"/>
              <a:t>respond</a:t>
            </a:r>
            <a:r>
              <a:rPr lang="en-GB" dirty="0"/>
              <a:t> to Event Grid triggers</a:t>
            </a:r>
          </a:p>
          <a:p>
            <a:r>
              <a:rPr lang="en-GB" dirty="0"/>
              <a:t>On-Premise data gateway + connectors in theory allow on premises system connectivity.</a:t>
            </a:r>
          </a:p>
        </p:txBody>
      </p:sp>
      <p:sp>
        <p:nvSpPr>
          <p:cNvPr id="3" name="Title 2">
            <a:extLst>
              <a:ext uri="{FF2B5EF4-FFF2-40B4-BE49-F238E27FC236}">
                <a16:creationId xmlns:a16="http://schemas.microsoft.com/office/drawing/2014/main" id="{474113C0-F75B-42CC-85E6-5907ADE8DA71}"/>
              </a:ext>
            </a:extLst>
          </p:cNvPr>
          <p:cNvSpPr>
            <a:spLocks noGrp="1"/>
          </p:cNvSpPr>
          <p:nvPr>
            <p:ph type="title"/>
          </p:nvPr>
        </p:nvSpPr>
        <p:spPr/>
        <p:txBody>
          <a:bodyPr/>
          <a:lstStyle/>
          <a:p>
            <a:r>
              <a:rPr lang="en-GB" dirty="0"/>
              <a:t>Retail - Design</a:t>
            </a:r>
          </a:p>
        </p:txBody>
      </p:sp>
    </p:spTree>
    <p:extLst>
      <p:ext uri="{BB962C8B-B14F-4D97-AF65-F5344CB8AC3E}">
        <p14:creationId xmlns:p14="http://schemas.microsoft.com/office/powerpoint/2010/main" val="208285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5869-DBDA-4F97-8B0D-22811C06A78A}"/>
              </a:ext>
            </a:extLst>
          </p:cNvPr>
          <p:cNvSpPr>
            <a:spLocks noGrp="1"/>
          </p:cNvSpPr>
          <p:nvPr>
            <p:ph type="title"/>
          </p:nvPr>
        </p:nvSpPr>
        <p:spPr>
          <a:xfrm>
            <a:off x="806335" y="1843132"/>
            <a:ext cx="7746538" cy="1315448"/>
          </a:xfrm>
        </p:spPr>
        <p:txBody>
          <a:bodyPr anchor="b">
            <a:noAutofit/>
          </a:bodyPr>
          <a:lstStyle/>
          <a:p>
            <a:r>
              <a:rPr lang="en-GB" sz="5400" dirty="0"/>
              <a:t>Logic Apps in the real world for organisations large and small</a:t>
            </a:r>
          </a:p>
        </p:txBody>
      </p:sp>
      <p:sp>
        <p:nvSpPr>
          <p:cNvPr id="3" name="Text Placeholder 2">
            <a:extLst>
              <a:ext uri="{FF2B5EF4-FFF2-40B4-BE49-F238E27FC236}">
                <a16:creationId xmlns:a16="http://schemas.microsoft.com/office/drawing/2014/main" id="{008A28F4-C1D5-42CD-9025-704B7EE8BFCE}"/>
              </a:ext>
            </a:extLst>
          </p:cNvPr>
          <p:cNvSpPr>
            <a:spLocks noGrp="1"/>
          </p:cNvSpPr>
          <p:nvPr>
            <p:ph type="body" idx="1"/>
          </p:nvPr>
        </p:nvSpPr>
        <p:spPr>
          <a:xfrm>
            <a:off x="806335" y="3355990"/>
            <a:ext cx="7746538" cy="560696"/>
          </a:xfrm>
        </p:spPr>
        <p:txBody>
          <a:bodyPr/>
          <a:lstStyle/>
          <a:p>
            <a:endParaRPr lang="en-GB"/>
          </a:p>
        </p:txBody>
      </p:sp>
    </p:spTree>
    <p:extLst>
      <p:ext uri="{BB962C8B-B14F-4D97-AF65-F5344CB8AC3E}">
        <p14:creationId xmlns:p14="http://schemas.microsoft.com/office/powerpoint/2010/main" val="162594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A79E95-2D95-4F72-9F53-26B0CDB709AF}"/>
              </a:ext>
            </a:extLst>
          </p:cNvPr>
          <p:cNvSpPr>
            <a:spLocks noGrp="1"/>
          </p:cNvSpPr>
          <p:nvPr>
            <p:ph type="title"/>
          </p:nvPr>
        </p:nvSpPr>
        <p:spPr/>
        <p:txBody>
          <a:bodyPr/>
          <a:lstStyle/>
          <a:p>
            <a:r>
              <a:rPr lang="en-GB" dirty="0"/>
              <a:t>Retail – High Level Architecture</a:t>
            </a:r>
          </a:p>
        </p:txBody>
      </p:sp>
      <p:pic>
        <p:nvPicPr>
          <p:cNvPr id="7" name="Picture 6">
            <a:extLst>
              <a:ext uri="{FF2B5EF4-FFF2-40B4-BE49-F238E27FC236}">
                <a16:creationId xmlns:a16="http://schemas.microsoft.com/office/drawing/2014/main" id="{F4B61670-5256-41C3-AD4B-57EC4E9ACE6B}"/>
              </a:ext>
            </a:extLst>
          </p:cNvPr>
          <p:cNvPicPr>
            <a:picLocks noChangeAspect="1"/>
          </p:cNvPicPr>
          <p:nvPr/>
        </p:nvPicPr>
        <p:blipFill>
          <a:blip r:embed="rId3"/>
          <a:stretch>
            <a:fillRect/>
          </a:stretch>
        </p:blipFill>
        <p:spPr>
          <a:xfrm>
            <a:off x="1654330" y="1217604"/>
            <a:ext cx="9197172" cy="5147455"/>
          </a:xfrm>
          <a:prstGeom prst="rect">
            <a:avLst/>
          </a:prstGeom>
        </p:spPr>
      </p:pic>
    </p:spTree>
    <p:extLst>
      <p:ext uri="{BB962C8B-B14F-4D97-AF65-F5344CB8AC3E}">
        <p14:creationId xmlns:p14="http://schemas.microsoft.com/office/powerpoint/2010/main" val="144844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08E5D-6050-4597-BCA9-F664581E8632}"/>
              </a:ext>
            </a:extLst>
          </p:cNvPr>
          <p:cNvSpPr>
            <a:spLocks noGrp="1"/>
          </p:cNvSpPr>
          <p:nvPr>
            <p:ph idx="1"/>
          </p:nvPr>
        </p:nvSpPr>
        <p:spPr>
          <a:xfrm>
            <a:off x="838200" y="1812175"/>
            <a:ext cx="10515600" cy="3397853"/>
          </a:xfrm>
        </p:spPr>
        <p:txBody>
          <a:bodyPr/>
          <a:lstStyle/>
          <a:p>
            <a:r>
              <a:rPr lang="en-GB" sz="2400" dirty="0"/>
              <a:t>“There’s always a bigger fish”, EDIFACT files can be huge, exposed and exceeded time limits in multiple areas and Logic App Actions.</a:t>
            </a:r>
          </a:p>
          <a:p>
            <a:pPr lvl="1"/>
            <a:r>
              <a:rPr lang="en-GB" sz="2000" dirty="0"/>
              <a:t>Blob storage actions</a:t>
            </a:r>
          </a:p>
          <a:p>
            <a:pPr lvl="1"/>
            <a:r>
              <a:rPr lang="en-GB" sz="2000" dirty="0"/>
              <a:t>Integration Account Actions</a:t>
            </a:r>
          </a:p>
          <a:p>
            <a:pPr lvl="1"/>
            <a:r>
              <a:rPr lang="en-GB" sz="2000" dirty="0"/>
              <a:t>Function App Time limits.</a:t>
            </a:r>
          </a:p>
          <a:p>
            <a:r>
              <a:rPr lang="en-GB" sz="2400" dirty="0"/>
              <a:t>When a part of your solution becomes shared Infrastructure….people using your solution for unanticipated purposes…..sometimes costly unanticipated purposes.</a:t>
            </a:r>
          </a:p>
          <a:p>
            <a:pPr lvl="1"/>
            <a:r>
              <a:rPr lang="en-GB" sz="2000" dirty="0"/>
              <a:t>Governance is needed.</a:t>
            </a:r>
          </a:p>
        </p:txBody>
      </p:sp>
      <p:sp>
        <p:nvSpPr>
          <p:cNvPr id="3" name="Title 2">
            <a:extLst>
              <a:ext uri="{FF2B5EF4-FFF2-40B4-BE49-F238E27FC236}">
                <a16:creationId xmlns:a16="http://schemas.microsoft.com/office/drawing/2014/main" id="{1071167E-972C-4DF4-A275-7899CEA84419}"/>
              </a:ext>
            </a:extLst>
          </p:cNvPr>
          <p:cNvSpPr>
            <a:spLocks noGrp="1"/>
          </p:cNvSpPr>
          <p:nvPr>
            <p:ph type="title"/>
          </p:nvPr>
        </p:nvSpPr>
        <p:spPr/>
        <p:txBody>
          <a:bodyPr/>
          <a:lstStyle/>
          <a:p>
            <a:r>
              <a:rPr lang="en-GB" dirty="0"/>
              <a:t>Retail - Pains</a:t>
            </a:r>
          </a:p>
        </p:txBody>
      </p:sp>
    </p:spTree>
    <p:extLst>
      <p:ext uri="{BB962C8B-B14F-4D97-AF65-F5344CB8AC3E}">
        <p14:creationId xmlns:p14="http://schemas.microsoft.com/office/powerpoint/2010/main" val="242990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308E5D-6050-4597-BCA9-F664581E8632}"/>
              </a:ext>
            </a:extLst>
          </p:cNvPr>
          <p:cNvSpPr>
            <a:spLocks noGrp="1"/>
          </p:cNvSpPr>
          <p:nvPr>
            <p:ph idx="1"/>
          </p:nvPr>
        </p:nvSpPr>
        <p:spPr>
          <a:xfrm>
            <a:off x="838200" y="1654520"/>
            <a:ext cx="10515600" cy="5045825"/>
          </a:xfrm>
        </p:spPr>
        <p:txBody>
          <a:bodyPr/>
          <a:lstStyle/>
          <a:p>
            <a:r>
              <a:rPr lang="en-GB" sz="2400" dirty="0"/>
              <a:t>Throughput. The Connector only handled 300 requests per minute on a single API connection.</a:t>
            </a:r>
          </a:p>
          <a:p>
            <a:r>
              <a:rPr lang="en-GB" sz="2400" dirty="0"/>
              <a:t>When called, the connector queried Oracle to compile a list of every table and every SPROC defined the DB as a background process </a:t>
            </a:r>
            <a:r>
              <a:rPr lang="en-GB" sz="2400" i="1" dirty="0"/>
              <a:t>before</a:t>
            </a:r>
            <a:r>
              <a:rPr lang="en-GB" sz="2400" dirty="0"/>
              <a:t> processing what we asked it to.</a:t>
            </a:r>
            <a:br>
              <a:rPr lang="en-GB" sz="2400" dirty="0"/>
            </a:br>
            <a:r>
              <a:rPr lang="en-GB" sz="2400" dirty="0"/>
              <a:t>The load generated this way exceed the load generated by what we were trying to do, and the DBAs were not happy!</a:t>
            </a:r>
          </a:p>
          <a:p>
            <a:r>
              <a:rPr lang="en-GB" sz="2400" dirty="0"/>
              <a:t>Connector limitations (functional limitations as opposed to service limitations)</a:t>
            </a:r>
          </a:p>
          <a:p>
            <a:pPr lvl="1"/>
            <a:r>
              <a:rPr lang="en-GB" sz="2000" dirty="0"/>
              <a:t>One-directional stored procedures, no support for CLOB, no support for functions in where clauses (e.g. Date()), etc</a:t>
            </a:r>
          </a:p>
          <a:p>
            <a:pPr lvl="1"/>
            <a:r>
              <a:rPr lang="en-GB" sz="2000" dirty="0"/>
              <a:t>In particular we’d like to acknowledge the Oracle connector as a </a:t>
            </a:r>
            <a:r>
              <a:rPr lang="en-GB" sz="2000" b="1" dirty="0"/>
              <a:t>severely </a:t>
            </a:r>
            <a:r>
              <a:rPr lang="en-GB" sz="2000" dirty="0"/>
              <a:t>limited and nearly useless connector.</a:t>
            </a:r>
          </a:p>
        </p:txBody>
      </p:sp>
      <p:sp>
        <p:nvSpPr>
          <p:cNvPr id="3" name="Title 2">
            <a:extLst>
              <a:ext uri="{FF2B5EF4-FFF2-40B4-BE49-F238E27FC236}">
                <a16:creationId xmlns:a16="http://schemas.microsoft.com/office/drawing/2014/main" id="{1071167E-972C-4DF4-A275-7899CEA84419}"/>
              </a:ext>
            </a:extLst>
          </p:cNvPr>
          <p:cNvSpPr>
            <a:spLocks noGrp="1"/>
          </p:cNvSpPr>
          <p:nvPr>
            <p:ph type="title"/>
          </p:nvPr>
        </p:nvSpPr>
        <p:spPr>
          <a:xfrm>
            <a:off x="847724" y="583334"/>
            <a:ext cx="10506075" cy="553998"/>
          </a:xfrm>
        </p:spPr>
        <p:txBody>
          <a:bodyPr/>
          <a:lstStyle/>
          <a:p>
            <a:r>
              <a:rPr lang="en-GB" dirty="0"/>
              <a:t>The Oracle Connector gets its own slide</a:t>
            </a:r>
          </a:p>
        </p:txBody>
      </p:sp>
    </p:spTree>
    <p:extLst>
      <p:ext uri="{BB962C8B-B14F-4D97-AF65-F5344CB8AC3E}">
        <p14:creationId xmlns:p14="http://schemas.microsoft.com/office/powerpoint/2010/main" val="378126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7D00-842B-4A74-B56A-94D0872D02AC}"/>
              </a:ext>
            </a:extLst>
          </p:cNvPr>
          <p:cNvSpPr>
            <a:spLocks noGrp="1"/>
          </p:cNvSpPr>
          <p:nvPr>
            <p:ph type="title"/>
          </p:nvPr>
        </p:nvSpPr>
        <p:spPr>
          <a:xfrm>
            <a:off x="806335" y="2372060"/>
            <a:ext cx="7746538" cy="1315448"/>
          </a:xfrm>
        </p:spPr>
        <p:txBody>
          <a:bodyPr>
            <a:normAutofit/>
          </a:bodyPr>
          <a:lstStyle/>
          <a:p>
            <a:r>
              <a:rPr lang="en-GB" dirty="0"/>
              <a:t>Conclusions</a:t>
            </a:r>
          </a:p>
        </p:txBody>
      </p:sp>
      <p:sp>
        <p:nvSpPr>
          <p:cNvPr id="3" name="Text Placeholder 2">
            <a:extLst>
              <a:ext uri="{FF2B5EF4-FFF2-40B4-BE49-F238E27FC236}">
                <a16:creationId xmlns:a16="http://schemas.microsoft.com/office/drawing/2014/main" id="{B574FFDA-B64D-4A38-89FB-6942951F3BAB}"/>
              </a:ext>
            </a:extLst>
          </p:cNvPr>
          <p:cNvSpPr>
            <a:spLocks noGrp="1"/>
          </p:cNvSpPr>
          <p:nvPr>
            <p:ph type="body" idx="1"/>
          </p:nvPr>
        </p:nvSpPr>
        <p:spPr>
          <a:xfrm>
            <a:off x="806335" y="3759732"/>
            <a:ext cx="7746538" cy="560696"/>
          </a:xfrm>
        </p:spPr>
        <p:txBody>
          <a:bodyPr/>
          <a:lstStyle/>
          <a:p>
            <a:endParaRPr lang="en-GB" dirty="0"/>
          </a:p>
        </p:txBody>
      </p:sp>
    </p:spTree>
    <p:extLst>
      <p:ext uri="{BB962C8B-B14F-4D97-AF65-F5344CB8AC3E}">
        <p14:creationId xmlns:p14="http://schemas.microsoft.com/office/powerpoint/2010/main" val="101593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8F1F2B-3397-4731-B900-F3FD65B0C2A1}"/>
              </a:ext>
            </a:extLst>
          </p:cNvPr>
          <p:cNvSpPr>
            <a:spLocks noGrp="1"/>
          </p:cNvSpPr>
          <p:nvPr>
            <p:ph idx="1"/>
          </p:nvPr>
        </p:nvSpPr>
        <p:spPr>
          <a:xfrm>
            <a:off x="838200" y="1534511"/>
            <a:ext cx="10515600" cy="4870046"/>
          </a:xfrm>
        </p:spPr>
        <p:txBody>
          <a:bodyPr/>
          <a:lstStyle/>
          <a:p>
            <a:r>
              <a:rPr lang="en-GB" dirty="0"/>
              <a:t>Azure integration options can deliver for both large and small organisations</a:t>
            </a:r>
          </a:p>
          <a:p>
            <a:r>
              <a:rPr lang="en-GB" dirty="0"/>
              <a:t>Design patterns scale well</a:t>
            </a:r>
          </a:p>
          <a:p>
            <a:r>
              <a:rPr lang="en-GB" dirty="0"/>
              <a:t>Always iterate your design based on key customer needs</a:t>
            </a:r>
          </a:p>
          <a:p>
            <a:r>
              <a:rPr lang="en-GB" dirty="0"/>
              <a:t>Be prepared to evolve during development</a:t>
            </a:r>
          </a:p>
          <a:p>
            <a:r>
              <a:rPr lang="en-GB" dirty="0"/>
              <a:t>Be critical of your technology choices</a:t>
            </a:r>
          </a:p>
          <a:p>
            <a:r>
              <a:rPr lang="en-GB" dirty="0"/>
              <a:t>Sometimes a left-field approach is required</a:t>
            </a:r>
          </a:p>
          <a:p>
            <a:r>
              <a:rPr lang="en-GB" dirty="0"/>
              <a:t>Telemetry is key</a:t>
            </a:r>
          </a:p>
          <a:p>
            <a:r>
              <a:rPr lang="en-GB" dirty="0"/>
              <a:t>Speed of delivery is a key benefit</a:t>
            </a:r>
          </a:p>
          <a:p>
            <a:endParaRPr lang="en-GB" dirty="0"/>
          </a:p>
        </p:txBody>
      </p:sp>
      <p:sp>
        <p:nvSpPr>
          <p:cNvPr id="2" name="Title 1">
            <a:extLst>
              <a:ext uri="{FF2B5EF4-FFF2-40B4-BE49-F238E27FC236}">
                <a16:creationId xmlns:a16="http://schemas.microsoft.com/office/drawing/2014/main" id="{3A872EF4-65AD-4E79-B841-E7765C00FAAC}"/>
              </a:ext>
            </a:extLst>
          </p:cNvPr>
          <p:cNvSpPr>
            <a:spLocks noGrp="1"/>
          </p:cNvSpPr>
          <p:nvPr>
            <p:ph type="title"/>
          </p:nvPr>
        </p:nvSpPr>
        <p:spPr/>
        <p:txBody>
          <a:bodyPr/>
          <a:lstStyle/>
          <a:p>
            <a:r>
              <a:rPr lang="en-GB" dirty="0"/>
              <a:t>Conclusions</a:t>
            </a:r>
          </a:p>
        </p:txBody>
      </p:sp>
    </p:spTree>
    <p:extLst>
      <p:ext uri="{BB962C8B-B14F-4D97-AF65-F5344CB8AC3E}">
        <p14:creationId xmlns:p14="http://schemas.microsoft.com/office/powerpoint/2010/main" val="301460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293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87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A39EA8-2154-4BE1-B1F5-DE65754ADB5F}"/>
              </a:ext>
            </a:extLst>
          </p:cNvPr>
          <p:cNvSpPr>
            <a:spLocks noGrp="1"/>
          </p:cNvSpPr>
          <p:nvPr>
            <p:ph idx="1"/>
          </p:nvPr>
        </p:nvSpPr>
        <p:spPr/>
        <p:txBody>
          <a:bodyPr>
            <a:normAutofit/>
          </a:bodyPr>
          <a:lstStyle/>
          <a:p>
            <a:r>
              <a:rPr lang="en-GB" dirty="0"/>
              <a:t>Two Scenarios:</a:t>
            </a:r>
          </a:p>
          <a:p>
            <a:pPr lvl="1"/>
            <a:r>
              <a:rPr lang="en-GB" dirty="0"/>
              <a:t>One:</a:t>
            </a:r>
            <a:br>
              <a:rPr lang="en-GB" dirty="0"/>
            </a:br>
            <a:r>
              <a:rPr lang="en-GB" dirty="0"/>
              <a:t>A charity, where running costs are a key are of focus and the solution is small, but still critical to their operation.</a:t>
            </a:r>
          </a:p>
          <a:p>
            <a:pPr lvl="1"/>
            <a:r>
              <a:rPr lang="en-GB" dirty="0"/>
              <a:t>Two:</a:t>
            </a:r>
            <a:br>
              <a:rPr lang="en-GB" dirty="0"/>
            </a:br>
            <a:r>
              <a:rPr lang="en-GB" dirty="0"/>
              <a:t>A large retailer, where reliability and throughput are important, although value for money is still an area of focus.</a:t>
            </a:r>
          </a:p>
          <a:p>
            <a:r>
              <a:rPr lang="en-GB" dirty="0"/>
              <a:t>What were our solution choices?</a:t>
            </a:r>
          </a:p>
          <a:p>
            <a:r>
              <a:rPr lang="en-GB" dirty="0"/>
              <a:t>Why did we pick the final design?</a:t>
            </a:r>
          </a:p>
          <a:p>
            <a:r>
              <a:rPr lang="en-GB" dirty="0"/>
              <a:t>What did we learn on the way (and what should </a:t>
            </a:r>
            <a:r>
              <a:rPr lang="en-GB" i="1" dirty="0"/>
              <a:t>you</a:t>
            </a:r>
            <a:r>
              <a:rPr lang="en-GB" dirty="0"/>
              <a:t> avoid)?</a:t>
            </a:r>
          </a:p>
          <a:p>
            <a:pPr lvl="1"/>
            <a:endParaRPr lang="en-GB" dirty="0"/>
          </a:p>
          <a:p>
            <a:pPr lvl="1"/>
            <a:endParaRPr lang="en-GB" dirty="0"/>
          </a:p>
          <a:p>
            <a:endParaRPr lang="en-GB" dirty="0"/>
          </a:p>
        </p:txBody>
      </p:sp>
      <p:sp>
        <p:nvSpPr>
          <p:cNvPr id="3" name="Title 2">
            <a:extLst>
              <a:ext uri="{FF2B5EF4-FFF2-40B4-BE49-F238E27FC236}">
                <a16:creationId xmlns:a16="http://schemas.microsoft.com/office/drawing/2014/main" id="{04C30005-C48E-42B9-BB51-629C1EC64DE7}"/>
              </a:ext>
            </a:extLst>
          </p:cNvPr>
          <p:cNvSpPr>
            <a:spLocks noGrp="1"/>
          </p:cNvSpPr>
          <p:nvPr>
            <p:ph type="title"/>
          </p:nvPr>
        </p:nvSpPr>
        <p:spPr>
          <a:xfrm>
            <a:off x="847725" y="674774"/>
            <a:ext cx="10506075" cy="553998"/>
          </a:xfrm>
        </p:spPr>
        <p:txBody>
          <a:bodyPr/>
          <a:lstStyle/>
          <a:p>
            <a:r>
              <a:rPr lang="en-GB" dirty="0"/>
              <a:t>What are we going to cover?</a:t>
            </a:r>
          </a:p>
        </p:txBody>
      </p:sp>
    </p:spTree>
    <p:extLst>
      <p:ext uri="{BB962C8B-B14F-4D97-AF65-F5344CB8AC3E}">
        <p14:creationId xmlns:p14="http://schemas.microsoft.com/office/powerpoint/2010/main" val="291173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87D00-842B-4A74-B56A-94D0872D02AC}"/>
              </a:ext>
            </a:extLst>
          </p:cNvPr>
          <p:cNvSpPr>
            <a:spLocks noGrp="1"/>
          </p:cNvSpPr>
          <p:nvPr>
            <p:ph type="title"/>
          </p:nvPr>
        </p:nvSpPr>
        <p:spPr>
          <a:xfrm>
            <a:off x="806335" y="2372060"/>
            <a:ext cx="7746538" cy="1315448"/>
          </a:xfrm>
        </p:spPr>
        <p:txBody>
          <a:bodyPr>
            <a:normAutofit fontScale="90000"/>
          </a:bodyPr>
          <a:lstStyle/>
          <a:p>
            <a:r>
              <a:rPr lang="en-GB" dirty="0"/>
              <a:t>Scenario One:</a:t>
            </a:r>
            <a:br>
              <a:rPr lang="en-GB" dirty="0"/>
            </a:br>
            <a:r>
              <a:rPr lang="en-GB" dirty="0"/>
              <a:t>Charity</a:t>
            </a:r>
          </a:p>
        </p:txBody>
      </p:sp>
      <p:sp>
        <p:nvSpPr>
          <p:cNvPr id="3" name="Text Placeholder 2">
            <a:extLst>
              <a:ext uri="{FF2B5EF4-FFF2-40B4-BE49-F238E27FC236}">
                <a16:creationId xmlns:a16="http://schemas.microsoft.com/office/drawing/2014/main" id="{B574FFDA-B64D-4A38-89FB-6942951F3BAB}"/>
              </a:ext>
            </a:extLst>
          </p:cNvPr>
          <p:cNvSpPr>
            <a:spLocks noGrp="1"/>
          </p:cNvSpPr>
          <p:nvPr>
            <p:ph type="body" idx="1"/>
          </p:nvPr>
        </p:nvSpPr>
        <p:spPr>
          <a:xfrm>
            <a:off x="806335" y="3759732"/>
            <a:ext cx="7746538" cy="560696"/>
          </a:xfrm>
        </p:spPr>
        <p:txBody>
          <a:bodyPr/>
          <a:lstStyle/>
          <a:p>
            <a:endParaRPr lang="en-GB" dirty="0"/>
          </a:p>
        </p:txBody>
      </p:sp>
    </p:spTree>
    <p:extLst>
      <p:ext uri="{BB962C8B-B14F-4D97-AF65-F5344CB8AC3E}">
        <p14:creationId xmlns:p14="http://schemas.microsoft.com/office/powerpoint/2010/main" val="75669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B70BD8-E4BE-47B7-A57E-49DCE05F714D}"/>
              </a:ext>
            </a:extLst>
          </p:cNvPr>
          <p:cNvSpPr>
            <a:spLocks noGrp="1"/>
          </p:cNvSpPr>
          <p:nvPr>
            <p:ph idx="1"/>
          </p:nvPr>
        </p:nvSpPr>
        <p:spPr>
          <a:xfrm>
            <a:off x="838200" y="1812175"/>
            <a:ext cx="10515600" cy="4308872"/>
          </a:xfrm>
        </p:spPr>
        <p:txBody>
          <a:bodyPr/>
          <a:lstStyle/>
          <a:p>
            <a:r>
              <a:rPr lang="en-GB" dirty="0"/>
              <a:t>Needed to rapidly create new contacts in an on-prem CRM system and propagate to their hosted payment management system.</a:t>
            </a:r>
          </a:p>
          <a:p>
            <a:r>
              <a:rPr lang="en-GB" dirty="0"/>
              <a:t>Replacing a manual solution (re-keying, costing time and error-prone)</a:t>
            </a:r>
          </a:p>
          <a:p>
            <a:r>
              <a:rPr lang="en-GB" dirty="0"/>
              <a:t>Very sensitive to both development and operating costs</a:t>
            </a:r>
          </a:p>
          <a:p>
            <a:r>
              <a:rPr lang="en-GB" dirty="0"/>
              <a:t>CRM System reliability a known issue</a:t>
            </a:r>
          </a:p>
          <a:p>
            <a:r>
              <a:rPr lang="en-GB" dirty="0"/>
              <a:t>Needed to avoid supplier lock-in</a:t>
            </a:r>
          </a:p>
          <a:p>
            <a:r>
              <a:rPr lang="en-GB" dirty="0"/>
              <a:t>Afraid of integration dying silently, bad past experience</a:t>
            </a:r>
          </a:p>
        </p:txBody>
      </p:sp>
      <p:sp>
        <p:nvSpPr>
          <p:cNvPr id="3" name="Title 2">
            <a:extLst>
              <a:ext uri="{FF2B5EF4-FFF2-40B4-BE49-F238E27FC236}">
                <a16:creationId xmlns:a16="http://schemas.microsoft.com/office/drawing/2014/main" id="{1F4706C1-8614-4E62-99A0-3BE26A0F1FA1}"/>
              </a:ext>
            </a:extLst>
          </p:cNvPr>
          <p:cNvSpPr>
            <a:spLocks noGrp="1"/>
          </p:cNvSpPr>
          <p:nvPr>
            <p:ph type="title"/>
          </p:nvPr>
        </p:nvSpPr>
        <p:spPr/>
        <p:txBody>
          <a:bodyPr/>
          <a:lstStyle/>
          <a:p>
            <a:r>
              <a:rPr lang="en-GB"/>
              <a:t>Charity</a:t>
            </a:r>
          </a:p>
        </p:txBody>
      </p:sp>
    </p:spTree>
    <p:extLst>
      <p:ext uri="{BB962C8B-B14F-4D97-AF65-F5344CB8AC3E}">
        <p14:creationId xmlns:p14="http://schemas.microsoft.com/office/powerpoint/2010/main" val="27658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7D3875-1100-4E80-A6A7-A8E7B0EED56F}"/>
              </a:ext>
            </a:extLst>
          </p:cNvPr>
          <p:cNvSpPr>
            <a:spLocks noGrp="1"/>
          </p:cNvSpPr>
          <p:nvPr>
            <p:ph idx="1"/>
          </p:nvPr>
        </p:nvSpPr>
        <p:spPr>
          <a:xfrm>
            <a:off x="838200" y="1608083"/>
            <a:ext cx="10515600" cy="4796473"/>
          </a:xfrm>
        </p:spPr>
        <p:txBody>
          <a:bodyPr/>
          <a:lstStyle/>
          <a:p>
            <a:r>
              <a:rPr lang="en-GB" dirty="0"/>
              <a:t>What Lego bricks do we have to work with first</a:t>
            </a:r>
          </a:p>
          <a:p>
            <a:pPr lvl="1"/>
            <a:r>
              <a:rPr lang="en-GB" dirty="0"/>
              <a:t>Q: What delivers resilient messaging?</a:t>
            </a:r>
            <a:br>
              <a:rPr lang="en-GB" dirty="0"/>
            </a:br>
            <a:r>
              <a:rPr lang="en-GB" dirty="0"/>
              <a:t>A: Service Bus</a:t>
            </a:r>
          </a:p>
          <a:p>
            <a:pPr lvl="1"/>
            <a:r>
              <a:rPr lang="en-GB" dirty="0"/>
              <a:t>Q: How can we process records quickly? </a:t>
            </a:r>
            <a:br>
              <a:rPr lang="en-GB" dirty="0"/>
            </a:br>
            <a:r>
              <a:rPr lang="en-GB" dirty="0"/>
              <a:t>A: Push vs Pull/ Trigger vs Poll</a:t>
            </a:r>
          </a:p>
          <a:p>
            <a:pPr lvl="1"/>
            <a:r>
              <a:rPr lang="en-GB" dirty="0"/>
              <a:t>Q: What message types are in play?</a:t>
            </a:r>
            <a:br>
              <a:rPr lang="en-GB" dirty="0"/>
            </a:br>
            <a:r>
              <a:rPr lang="en-GB" dirty="0"/>
              <a:t>A: Then what transformation techniques to use, Logic Apps or Logic Apps with Integration Account.</a:t>
            </a:r>
          </a:p>
          <a:p>
            <a:pPr lvl="1"/>
            <a:r>
              <a:rPr lang="en-GB" dirty="0"/>
              <a:t>Q: What volume of messages/transactions does the system need to accommodate? How big are those messages.</a:t>
            </a:r>
            <a:br>
              <a:rPr lang="en-GB" dirty="0"/>
            </a:br>
            <a:r>
              <a:rPr lang="en-GB" dirty="0"/>
              <a:t>A: Determines which message processing technologies to use.</a:t>
            </a:r>
          </a:p>
          <a:p>
            <a:r>
              <a:rPr lang="en-GB" dirty="0"/>
              <a:t>Once you’ve got a box of Lego….try some different designs</a:t>
            </a:r>
          </a:p>
          <a:p>
            <a:pPr lvl="1"/>
            <a:endParaRPr lang="en-GB" dirty="0"/>
          </a:p>
          <a:p>
            <a:pPr lvl="2"/>
            <a:endParaRPr lang="en-GB" dirty="0"/>
          </a:p>
        </p:txBody>
      </p:sp>
      <p:sp>
        <p:nvSpPr>
          <p:cNvPr id="3" name="Title 2">
            <a:extLst>
              <a:ext uri="{FF2B5EF4-FFF2-40B4-BE49-F238E27FC236}">
                <a16:creationId xmlns:a16="http://schemas.microsoft.com/office/drawing/2014/main" id="{79DEE949-64A6-409A-A0A5-46172C476B9A}"/>
              </a:ext>
            </a:extLst>
          </p:cNvPr>
          <p:cNvSpPr>
            <a:spLocks noGrp="1"/>
          </p:cNvSpPr>
          <p:nvPr>
            <p:ph type="title"/>
          </p:nvPr>
        </p:nvSpPr>
        <p:spPr/>
        <p:txBody>
          <a:bodyPr/>
          <a:lstStyle/>
          <a:p>
            <a:r>
              <a:rPr lang="en-GB"/>
              <a:t>Designing a System</a:t>
            </a:r>
          </a:p>
        </p:txBody>
      </p:sp>
    </p:spTree>
    <p:extLst>
      <p:ext uri="{BB962C8B-B14F-4D97-AF65-F5344CB8AC3E}">
        <p14:creationId xmlns:p14="http://schemas.microsoft.com/office/powerpoint/2010/main" val="387183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822F-8E5F-4323-907D-1ABB987660E1}"/>
              </a:ext>
            </a:extLst>
          </p:cNvPr>
          <p:cNvSpPr>
            <a:spLocks noGrp="1"/>
          </p:cNvSpPr>
          <p:nvPr>
            <p:ph type="title"/>
          </p:nvPr>
        </p:nvSpPr>
        <p:spPr>
          <a:xfrm>
            <a:off x="838200" y="565151"/>
            <a:ext cx="10515600" cy="658008"/>
          </a:xfrm>
        </p:spPr>
        <p:txBody>
          <a:bodyPr/>
          <a:lstStyle/>
          <a:p>
            <a:r>
              <a:rPr lang="en-GB"/>
              <a:t>Architecture #1</a:t>
            </a:r>
            <a:r>
              <a:rPr lang="en-GB" dirty="0"/>
              <a:t> - PUSH</a:t>
            </a:r>
            <a:br>
              <a:rPr lang="en-GB" dirty="0"/>
            </a:br>
            <a:endParaRPr lang="en-GB"/>
          </a:p>
        </p:txBody>
      </p:sp>
      <p:sp>
        <p:nvSpPr>
          <p:cNvPr id="3" name="Rectangle 2">
            <a:extLst>
              <a:ext uri="{FF2B5EF4-FFF2-40B4-BE49-F238E27FC236}">
                <a16:creationId xmlns:a16="http://schemas.microsoft.com/office/drawing/2014/main" id="{492AA6FF-DE5A-40A3-88CD-7B05303B5C1F}"/>
              </a:ext>
            </a:extLst>
          </p:cNvPr>
          <p:cNvSpPr>
            <a:spLocks noChangeArrowheads="1"/>
          </p:cNvSpPr>
          <p:nvPr/>
        </p:nvSpPr>
        <p:spPr bwMode="auto">
          <a:xfrm>
            <a:off x="4755962"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 name="Picture 6">
            <a:extLst>
              <a:ext uri="{FF2B5EF4-FFF2-40B4-BE49-F238E27FC236}">
                <a16:creationId xmlns:a16="http://schemas.microsoft.com/office/drawing/2014/main" id="{2A02641B-04E6-4BF5-BC50-2F721095D652}"/>
              </a:ext>
            </a:extLst>
          </p:cNvPr>
          <p:cNvPicPr>
            <a:picLocks noChangeAspect="1"/>
          </p:cNvPicPr>
          <p:nvPr/>
        </p:nvPicPr>
        <p:blipFill>
          <a:blip r:embed="rId3"/>
          <a:stretch>
            <a:fillRect/>
          </a:stretch>
        </p:blipFill>
        <p:spPr>
          <a:xfrm>
            <a:off x="838200" y="1223159"/>
            <a:ext cx="9382134" cy="5266706"/>
          </a:xfrm>
          <a:prstGeom prst="rect">
            <a:avLst/>
          </a:prstGeom>
        </p:spPr>
      </p:pic>
    </p:spTree>
    <p:extLst>
      <p:ext uri="{BB962C8B-B14F-4D97-AF65-F5344CB8AC3E}">
        <p14:creationId xmlns:p14="http://schemas.microsoft.com/office/powerpoint/2010/main" val="280181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B822F-8E5F-4323-907D-1ABB987660E1}"/>
              </a:ext>
            </a:extLst>
          </p:cNvPr>
          <p:cNvSpPr>
            <a:spLocks noGrp="1"/>
          </p:cNvSpPr>
          <p:nvPr>
            <p:ph type="title"/>
          </p:nvPr>
        </p:nvSpPr>
        <p:spPr>
          <a:xfrm>
            <a:off x="838200" y="565151"/>
            <a:ext cx="10515600" cy="658008"/>
          </a:xfrm>
        </p:spPr>
        <p:txBody>
          <a:bodyPr/>
          <a:lstStyle/>
          <a:p>
            <a:r>
              <a:rPr lang="en-GB" dirty="0"/>
              <a:t>Architecture #1 - PUSH</a:t>
            </a:r>
            <a:br>
              <a:rPr lang="en-GB" dirty="0"/>
            </a:br>
            <a:endParaRPr lang="en-GB" dirty="0"/>
          </a:p>
        </p:txBody>
      </p:sp>
      <p:sp>
        <p:nvSpPr>
          <p:cNvPr id="3" name="Rectangle 2">
            <a:extLst>
              <a:ext uri="{FF2B5EF4-FFF2-40B4-BE49-F238E27FC236}">
                <a16:creationId xmlns:a16="http://schemas.microsoft.com/office/drawing/2014/main" id="{492AA6FF-DE5A-40A3-88CD-7B05303B5C1F}"/>
              </a:ext>
            </a:extLst>
          </p:cNvPr>
          <p:cNvSpPr>
            <a:spLocks noChangeArrowheads="1"/>
          </p:cNvSpPr>
          <p:nvPr/>
        </p:nvSpPr>
        <p:spPr bwMode="auto">
          <a:xfrm>
            <a:off x="4755962"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Content Placeholder 1">
            <a:extLst>
              <a:ext uri="{FF2B5EF4-FFF2-40B4-BE49-F238E27FC236}">
                <a16:creationId xmlns:a16="http://schemas.microsoft.com/office/drawing/2014/main" id="{0B042A29-07A2-4A53-B566-08B07D03F40A}"/>
              </a:ext>
            </a:extLst>
          </p:cNvPr>
          <p:cNvSpPr txBox="1">
            <a:spLocks/>
          </p:cNvSpPr>
          <p:nvPr/>
        </p:nvSpPr>
        <p:spPr>
          <a:xfrm>
            <a:off x="838200" y="1812175"/>
            <a:ext cx="9095509" cy="45923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Pros</a:t>
            </a:r>
          </a:p>
          <a:p>
            <a:pPr lvl="1"/>
            <a:r>
              <a:rPr lang="en-GB" dirty="0"/>
              <a:t>Speedy propagation of data, Event Grid Triggers in Service Bus</a:t>
            </a:r>
          </a:p>
          <a:p>
            <a:pPr lvl="1"/>
            <a:r>
              <a:rPr lang="en-GB" dirty="0"/>
              <a:t>Service Bus Messaging Resilience</a:t>
            </a:r>
          </a:p>
          <a:p>
            <a:pPr marL="0" indent="0">
              <a:buNone/>
            </a:pPr>
            <a:endParaRPr lang="en-GB" dirty="0"/>
          </a:p>
          <a:p>
            <a:pPr marL="0" indent="0">
              <a:buNone/>
            </a:pPr>
            <a:r>
              <a:rPr lang="en-GB" dirty="0"/>
              <a:t>Cons</a:t>
            </a:r>
          </a:p>
          <a:p>
            <a:pPr lvl="1"/>
            <a:r>
              <a:rPr lang="en-GB" dirty="0"/>
              <a:t>Probably out of budget….Event Grid events only emitted by SB Premium.</a:t>
            </a:r>
          </a:p>
        </p:txBody>
      </p:sp>
    </p:spTree>
    <p:extLst>
      <p:ext uri="{BB962C8B-B14F-4D97-AF65-F5344CB8AC3E}">
        <p14:creationId xmlns:p14="http://schemas.microsoft.com/office/powerpoint/2010/main" val="19796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M PowerPoint" id="{6F73DC20-0BDD-4717-B167-67FDBFA737CE}" vid="{FD9CE4FF-882E-4EEA-82D2-9FC4D2F56F6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Black Marble Document" ma:contentTypeID="0x010100AED4198795C7FE49B29C2076BD071E1900A7AA4E8FBE434C40BA00AE0463BD11C8" ma:contentTypeVersion="48" ma:contentTypeDescription="" ma:contentTypeScope="" ma:versionID="4b6ff1cf387b1f29959642ddf0771da6">
  <xsd:schema xmlns:xsd="http://www.w3.org/2001/XMLSchema" xmlns:xs="http://www.w3.org/2001/XMLSchema" xmlns:p="http://schemas.microsoft.com/office/2006/metadata/properties" xmlns:ns2="e9d2523a-f6c8-4b58-93c0-559fd1563d05" targetNamespace="http://schemas.microsoft.com/office/2006/metadata/properties" ma:root="true" ma:fieldsID="7e8254256690c44a3cda3a96e43f32d3"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613de2c2-ece5-413d-a54d-11a84cbe9590" ContentTypeId="0x010100AED4198795C7FE49B29C2076BD071E19" PreviousValue="false"/>
</file>

<file path=customXml/itemProps1.xml><?xml version="1.0" encoding="utf-8"?>
<ds:datastoreItem xmlns:ds="http://schemas.openxmlformats.org/officeDocument/2006/customXml" ds:itemID="{76E5C231-F84E-40AB-853E-A10ACDAA9762}">
  <ds:schemaRefs>
    <ds:schemaRef ds:uri="http://purl.org/dc/terms/"/>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e9d2523a-f6c8-4b58-93c0-559fd1563d05"/>
    <ds:schemaRef ds:uri="http://purl.org/dc/dcmitype/"/>
    <ds:schemaRef ds:uri="http://purl.org/dc/elements/1.1/"/>
  </ds:schemaRefs>
</ds:datastoreItem>
</file>

<file path=customXml/itemProps2.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3.xml><?xml version="1.0" encoding="utf-8"?>
<ds:datastoreItem xmlns:ds="http://schemas.openxmlformats.org/officeDocument/2006/customXml" ds:itemID="{22731801-894A-4BC5-9896-923B5CB031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5730175-4132-4F71-AA09-1B791658D38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BM PowerPoint</Template>
  <TotalTime>28</TotalTime>
  <Words>2752</Words>
  <Application>Microsoft Office PowerPoint</Application>
  <PresentationFormat>Widescreen</PresentationFormat>
  <Paragraphs>194</Paragraphs>
  <Slides>25</Slides>
  <Notes>18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Arial Rounded MT Bold</vt:lpstr>
      <vt:lpstr>Calibri</vt:lpstr>
      <vt:lpstr>Segoe</vt:lpstr>
      <vt:lpstr>Segoe UI</vt:lpstr>
      <vt:lpstr>Segoe UI Light</vt:lpstr>
      <vt:lpstr>Segoe UI Semibold</vt:lpstr>
      <vt:lpstr>Source Sans Pro</vt:lpstr>
      <vt:lpstr>Source Sans Pro Semibold</vt:lpstr>
      <vt:lpstr>Office Theme</vt:lpstr>
      <vt:lpstr>Logic Apps in the real world for organisations large and small</vt:lpstr>
      <vt:lpstr>Logic Apps in the real world for organisations large and small</vt:lpstr>
      <vt:lpstr>PowerPoint Presentation</vt:lpstr>
      <vt:lpstr>What are we going to cover?</vt:lpstr>
      <vt:lpstr>Scenario One: Charity</vt:lpstr>
      <vt:lpstr>Charity</vt:lpstr>
      <vt:lpstr>Designing a System</vt:lpstr>
      <vt:lpstr>Architecture #1 - PUSH </vt:lpstr>
      <vt:lpstr>Architecture #1 - PUSH </vt:lpstr>
      <vt:lpstr>Architecture #2 - PULL </vt:lpstr>
      <vt:lpstr>Architecture #2 - PULL </vt:lpstr>
      <vt:lpstr>Architecture #3 – PULL – With Functions! </vt:lpstr>
      <vt:lpstr>Architecture #3 – PULL – With Functions! </vt:lpstr>
      <vt:lpstr>Dressing up for Production</vt:lpstr>
      <vt:lpstr>Key Learnings</vt:lpstr>
      <vt:lpstr>Scenario Two: Retail</vt:lpstr>
      <vt:lpstr>Retail</vt:lpstr>
      <vt:lpstr>Retail</vt:lpstr>
      <vt:lpstr>Retail - Design</vt:lpstr>
      <vt:lpstr>Retail – High Level Architecture</vt:lpstr>
      <vt:lpstr>Retail - Pains</vt:lpstr>
      <vt:lpstr>The Oracle Connector gets its own slide</vt:lpstr>
      <vt:lpstr>Conclusions</vt:lpstr>
      <vt:lpstr>Conclusions</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Logic Apps in the real world for organisations large and small</dc:title>
  <dc:creator>Rik Hepworth</dc:creator>
  <cp:lastModifiedBy>Rik Hepworth</cp:lastModifiedBy>
  <cp:revision>5</cp:revision>
  <cp:lastPrinted>2018-04-03T12:05:53Z</cp:lastPrinted>
  <dcterms:created xsi:type="dcterms:W3CDTF">2020-01-13T14:08:26Z</dcterms:created>
  <dcterms:modified xsi:type="dcterms:W3CDTF">2020-01-17T07:01:59Z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0x010100AED4198795C7FE49B29C2076BD071E1900A7AA4E8FBE434C40BA00AE0463BD11C8</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y fmtid="{D5CDD505-2E9C-101B-9397-08002B2CF9AE}" pid="8" name="AuthorIds_UIVersion_5120">
    <vt:lpwstr>26</vt:lpwstr>
  </property>
</Properties>
</file>